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6"/>
  </p:notesMasterIdLst>
  <p:handoutMasterIdLst>
    <p:handoutMasterId r:id="rId27"/>
  </p:handoutMasterIdLst>
  <p:sldIdLst>
    <p:sldId id="284" r:id="rId2"/>
    <p:sldId id="286" r:id="rId3"/>
    <p:sldId id="287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2" r:id="rId25"/>
  </p:sldIdLst>
  <p:sldSz cx="12192000" cy="6858000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0" autoAdjust="0"/>
    <p:restoredTop sz="94598" autoAdjust="0"/>
  </p:normalViewPr>
  <p:slideViewPr>
    <p:cSldViewPr>
      <p:cViewPr varScale="1">
        <p:scale>
          <a:sx n="111" d="100"/>
          <a:sy n="111" d="100"/>
        </p:scale>
        <p:origin x="18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1956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B1F98-645C-4415-B196-C87F1F94175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FA87C6-10EF-4E10-BC2A-F39E47FBF4F2}">
      <dgm:prSet phldrT="[Texte]"/>
      <dgm:spPr>
        <a:solidFill>
          <a:schemeClr val="accent5"/>
        </a:solidFill>
      </dgm:spPr>
      <dgm:t>
        <a:bodyPr/>
        <a:lstStyle/>
        <a:p>
          <a:pPr algn="l"/>
          <a:r>
            <a:rPr lang="fr-CA" dirty="0"/>
            <a:t>          </a:t>
          </a:r>
          <a:r>
            <a:rPr lang="fr-CA" b="0" dirty="0"/>
            <a:t>Principes</a:t>
          </a:r>
        </a:p>
      </dgm:t>
    </dgm:pt>
    <dgm:pt modelId="{AC4688DA-1872-4999-98D0-A99262AA72DB}" type="parTrans" cxnId="{3A7D3E0A-F53F-41F9-8F1F-402718E43C1A}">
      <dgm:prSet/>
      <dgm:spPr/>
      <dgm:t>
        <a:bodyPr/>
        <a:lstStyle/>
        <a:p>
          <a:endParaRPr lang="fr-CA"/>
        </a:p>
      </dgm:t>
    </dgm:pt>
    <dgm:pt modelId="{BC41ABA7-A70A-48BD-ADBD-F1CDEFD2338F}" type="sibTrans" cxnId="{3A7D3E0A-F53F-41F9-8F1F-402718E43C1A}">
      <dgm:prSet/>
      <dgm:spPr/>
      <dgm:t>
        <a:bodyPr/>
        <a:lstStyle/>
        <a:p>
          <a:endParaRPr lang="fr-CA"/>
        </a:p>
      </dgm:t>
    </dgm:pt>
    <dgm:pt modelId="{6F55F0A1-8456-40FC-A1C1-B880E6DD400B}">
      <dgm:prSet phldrT="[Texte]"/>
      <dgm:spPr/>
      <dgm:t>
        <a:bodyPr/>
        <a:lstStyle/>
        <a:p>
          <a:pPr algn="l"/>
          <a:r>
            <a:rPr lang="fr-CA" dirty="0"/>
            <a:t> Causes et divergences</a:t>
          </a:r>
        </a:p>
      </dgm:t>
    </dgm:pt>
    <dgm:pt modelId="{F2B220C4-F5BA-4C12-A0B9-94AA70207B2A}" type="parTrans" cxnId="{EB0B0204-F886-4694-A3AA-98F96A8A2390}">
      <dgm:prSet/>
      <dgm:spPr/>
      <dgm:t>
        <a:bodyPr/>
        <a:lstStyle/>
        <a:p>
          <a:endParaRPr lang="fr-CA"/>
        </a:p>
      </dgm:t>
    </dgm:pt>
    <dgm:pt modelId="{511CC2F0-D182-4E62-847E-322945E948DC}" type="sibTrans" cxnId="{EB0B0204-F886-4694-A3AA-98F96A8A2390}">
      <dgm:prSet/>
      <dgm:spPr/>
      <dgm:t>
        <a:bodyPr/>
        <a:lstStyle/>
        <a:p>
          <a:endParaRPr lang="fr-CA"/>
        </a:p>
      </dgm:t>
    </dgm:pt>
    <dgm:pt modelId="{49B8EC96-441E-409C-9188-360AB4CCD1A7}">
      <dgm:prSet phldrT="[Texte]" custT="1"/>
      <dgm:spPr/>
      <dgm:t>
        <a:bodyPr/>
        <a:lstStyle/>
        <a:p>
          <a:pPr algn="l"/>
          <a:r>
            <a:rPr lang="fr-CA" sz="1800" dirty="0"/>
            <a:t> </a:t>
          </a:r>
          <a:r>
            <a:rPr lang="fr-CA" sz="2200" dirty="0"/>
            <a:t>Suivi budgétaire</a:t>
          </a:r>
        </a:p>
      </dgm:t>
    </dgm:pt>
    <dgm:pt modelId="{AE7929CF-04DA-4920-88F7-3FC4977DFFE6}" type="parTrans" cxnId="{D02976E7-817E-4641-B7B4-D00B09D5C78B}">
      <dgm:prSet/>
      <dgm:spPr/>
      <dgm:t>
        <a:bodyPr/>
        <a:lstStyle/>
        <a:p>
          <a:endParaRPr lang="fr-CA"/>
        </a:p>
      </dgm:t>
    </dgm:pt>
    <dgm:pt modelId="{8709E103-FCD3-4250-920A-80A370A2BEA1}" type="sibTrans" cxnId="{D02976E7-817E-4641-B7B4-D00B09D5C78B}">
      <dgm:prSet/>
      <dgm:spPr/>
      <dgm:t>
        <a:bodyPr/>
        <a:lstStyle/>
        <a:p>
          <a:endParaRPr lang="fr-CA"/>
        </a:p>
      </dgm:t>
    </dgm:pt>
    <dgm:pt modelId="{CB30E141-0211-4ECB-A4D0-845929DC5FBC}">
      <dgm:prSet phldrT="[Texte]"/>
      <dgm:spPr/>
      <dgm:t>
        <a:bodyPr/>
        <a:lstStyle/>
        <a:p>
          <a:r>
            <a:rPr lang="fr-CA" dirty="0"/>
            <a:t>Exemple</a:t>
          </a:r>
        </a:p>
      </dgm:t>
    </dgm:pt>
    <dgm:pt modelId="{CABBD1FA-A75E-46A0-8A38-7FC22AB287C9}" type="parTrans" cxnId="{EA63A888-D34B-493D-9C58-ACF5A42CA963}">
      <dgm:prSet/>
      <dgm:spPr/>
      <dgm:t>
        <a:bodyPr/>
        <a:lstStyle/>
        <a:p>
          <a:endParaRPr lang="fr-CA"/>
        </a:p>
      </dgm:t>
    </dgm:pt>
    <dgm:pt modelId="{D516D977-9DC3-4613-8F32-70510C8CE218}" type="sibTrans" cxnId="{EA63A888-D34B-493D-9C58-ACF5A42CA963}">
      <dgm:prSet/>
      <dgm:spPr/>
      <dgm:t>
        <a:bodyPr/>
        <a:lstStyle/>
        <a:p>
          <a:endParaRPr lang="fr-CA"/>
        </a:p>
      </dgm:t>
    </dgm:pt>
    <dgm:pt modelId="{772BCF06-EB5E-4C80-BDD1-9F8AEAFD2953}" type="pres">
      <dgm:prSet presAssocID="{80CB1F98-645C-4415-B196-C87F1F941758}" presName="Name0" presStyleCnt="0">
        <dgm:presLayoutVars>
          <dgm:dir/>
          <dgm:resizeHandles val="exact"/>
        </dgm:presLayoutVars>
      </dgm:prSet>
      <dgm:spPr/>
    </dgm:pt>
    <dgm:pt modelId="{802D8A75-BB18-4B9D-BDC0-66B0AB00323D}" type="pres">
      <dgm:prSet presAssocID="{BCFA87C6-10EF-4E10-BC2A-F39E47FBF4F2}" presName="parTxOnly" presStyleLbl="node1" presStyleIdx="0" presStyleCnt="4" custScaleX="74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8DCE3-C994-42A0-B41C-1D7C8F358BD0}" type="pres">
      <dgm:prSet presAssocID="{BC41ABA7-A70A-48BD-ADBD-F1CDEFD2338F}" presName="parSpace" presStyleCnt="0"/>
      <dgm:spPr/>
    </dgm:pt>
    <dgm:pt modelId="{09229853-3ED3-4D7F-9A34-29570FDC7ED2}" type="pres">
      <dgm:prSet presAssocID="{6F55F0A1-8456-40FC-A1C1-B880E6DD400B}" presName="parTxOnly" presStyleLbl="node1" presStyleIdx="1" presStyleCnt="4" custScaleX="86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A2100-D6FD-4529-93CB-75A482651A8F}" type="pres">
      <dgm:prSet presAssocID="{511CC2F0-D182-4E62-847E-322945E948DC}" presName="parSpace" presStyleCnt="0"/>
      <dgm:spPr/>
    </dgm:pt>
    <dgm:pt modelId="{F8706E15-2E37-4CD6-921D-295073D2A6A4}" type="pres">
      <dgm:prSet presAssocID="{49B8EC96-441E-409C-9188-360AB4CCD1A7}" presName="parTxOnly" presStyleLbl="node1" presStyleIdx="2" presStyleCnt="4" custScaleX="7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0D11-0687-442E-BFC5-11499CC16938}" type="pres">
      <dgm:prSet presAssocID="{8709E103-FCD3-4250-920A-80A370A2BEA1}" presName="parSpace" presStyleCnt="0"/>
      <dgm:spPr/>
    </dgm:pt>
    <dgm:pt modelId="{A10551AB-6746-4B40-9CAE-6F4C7DF46327}" type="pres">
      <dgm:prSet presAssocID="{CB30E141-0211-4ECB-A4D0-845929DC5FBC}" presName="parTxOnly" presStyleLbl="node1" presStyleIdx="3" presStyleCnt="4" custScaleX="55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FF8B5-D082-40A3-A903-A66E6B9043F3}" type="presOf" srcId="{CB30E141-0211-4ECB-A4D0-845929DC5FBC}" destId="{A10551AB-6746-4B40-9CAE-6F4C7DF46327}" srcOrd="0" destOrd="0" presId="urn:microsoft.com/office/officeart/2005/8/layout/hChevron3"/>
    <dgm:cxn modelId="{D99D9FA5-A974-45BC-A656-0BBC24943DB4}" type="presOf" srcId="{80CB1F98-645C-4415-B196-C87F1F941758}" destId="{772BCF06-EB5E-4C80-BDD1-9F8AEAFD2953}" srcOrd="0" destOrd="0" presId="urn:microsoft.com/office/officeart/2005/8/layout/hChevron3"/>
    <dgm:cxn modelId="{EB0B0204-F886-4694-A3AA-98F96A8A2390}" srcId="{80CB1F98-645C-4415-B196-C87F1F941758}" destId="{6F55F0A1-8456-40FC-A1C1-B880E6DD400B}" srcOrd="1" destOrd="0" parTransId="{F2B220C4-F5BA-4C12-A0B9-94AA70207B2A}" sibTransId="{511CC2F0-D182-4E62-847E-322945E948DC}"/>
    <dgm:cxn modelId="{3A7D3E0A-F53F-41F9-8F1F-402718E43C1A}" srcId="{80CB1F98-645C-4415-B196-C87F1F941758}" destId="{BCFA87C6-10EF-4E10-BC2A-F39E47FBF4F2}" srcOrd="0" destOrd="0" parTransId="{AC4688DA-1872-4999-98D0-A99262AA72DB}" sibTransId="{BC41ABA7-A70A-48BD-ADBD-F1CDEFD2338F}"/>
    <dgm:cxn modelId="{D02976E7-817E-4641-B7B4-D00B09D5C78B}" srcId="{80CB1F98-645C-4415-B196-C87F1F941758}" destId="{49B8EC96-441E-409C-9188-360AB4CCD1A7}" srcOrd="2" destOrd="0" parTransId="{AE7929CF-04DA-4920-88F7-3FC4977DFFE6}" sibTransId="{8709E103-FCD3-4250-920A-80A370A2BEA1}"/>
    <dgm:cxn modelId="{EA63A888-D34B-493D-9C58-ACF5A42CA963}" srcId="{80CB1F98-645C-4415-B196-C87F1F941758}" destId="{CB30E141-0211-4ECB-A4D0-845929DC5FBC}" srcOrd="3" destOrd="0" parTransId="{CABBD1FA-A75E-46A0-8A38-7FC22AB287C9}" sibTransId="{D516D977-9DC3-4613-8F32-70510C8CE218}"/>
    <dgm:cxn modelId="{423AB317-3739-4BDF-BE11-1AA2298FB534}" type="presOf" srcId="{49B8EC96-441E-409C-9188-360AB4CCD1A7}" destId="{F8706E15-2E37-4CD6-921D-295073D2A6A4}" srcOrd="0" destOrd="0" presId="urn:microsoft.com/office/officeart/2005/8/layout/hChevron3"/>
    <dgm:cxn modelId="{20AC3ECB-E04F-4DED-8E80-2F46A8F2CF64}" type="presOf" srcId="{BCFA87C6-10EF-4E10-BC2A-F39E47FBF4F2}" destId="{802D8A75-BB18-4B9D-BDC0-66B0AB00323D}" srcOrd="0" destOrd="0" presId="urn:microsoft.com/office/officeart/2005/8/layout/hChevron3"/>
    <dgm:cxn modelId="{D6A4A525-A59F-4A56-A9FB-526D3CEF3CA7}" type="presOf" srcId="{6F55F0A1-8456-40FC-A1C1-B880E6DD400B}" destId="{09229853-3ED3-4D7F-9A34-29570FDC7ED2}" srcOrd="0" destOrd="0" presId="urn:microsoft.com/office/officeart/2005/8/layout/hChevron3"/>
    <dgm:cxn modelId="{82B282C8-11FE-458B-8561-692B40C9DAC2}" type="presParOf" srcId="{772BCF06-EB5E-4C80-BDD1-9F8AEAFD2953}" destId="{802D8A75-BB18-4B9D-BDC0-66B0AB00323D}" srcOrd="0" destOrd="0" presId="urn:microsoft.com/office/officeart/2005/8/layout/hChevron3"/>
    <dgm:cxn modelId="{E4E5A28C-3B93-4B7D-B622-15184A00F7DE}" type="presParOf" srcId="{772BCF06-EB5E-4C80-BDD1-9F8AEAFD2953}" destId="{FF88DCE3-C994-42A0-B41C-1D7C8F358BD0}" srcOrd="1" destOrd="0" presId="urn:microsoft.com/office/officeart/2005/8/layout/hChevron3"/>
    <dgm:cxn modelId="{444699E4-8837-4FAE-9DD1-BB7A0BDDCF28}" type="presParOf" srcId="{772BCF06-EB5E-4C80-BDD1-9F8AEAFD2953}" destId="{09229853-3ED3-4D7F-9A34-29570FDC7ED2}" srcOrd="2" destOrd="0" presId="urn:microsoft.com/office/officeart/2005/8/layout/hChevron3"/>
    <dgm:cxn modelId="{BA41D703-FA17-4A96-94A8-5B7B092E0BF5}" type="presParOf" srcId="{772BCF06-EB5E-4C80-BDD1-9F8AEAFD2953}" destId="{142A2100-D6FD-4529-93CB-75A482651A8F}" srcOrd="3" destOrd="0" presId="urn:microsoft.com/office/officeart/2005/8/layout/hChevron3"/>
    <dgm:cxn modelId="{0F1E9E32-AF42-4C07-BE95-CE884EB1A2BF}" type="presParOf" srcId="{772BCF06-EB5E-4C80-BDD1-9F8AEAFD2953}" destId="{F8706E15-2E37-4CD6-921D-295073D2A6A4}" srcOrd="4" destOrd="0" presId="urn:microsoft.com/office/officeart/2005/8/layout/hChevron3"/>
    <dgm:cxn modelId="{24C3836B-64AA-4421-86B7-9852664255C5}" type="presParOf" srcId="{772BCF06-EB5E-4C80-BDD1-9F8AEAFD2953}" destId="{532E0D11-0687-442E-BFC5-11499CC16938}" srcOrd="5" destOrd="0" presId="urn:microsoft.com/office/officeart/2005/8/layout/hChevron3"/>
    <dgm:cxn modelId="{04C34281-E307-4E56-B6B2-48455B58230E}" type="presParOf" srcId="{772BCF06-EB5E-4C80-BDD1-9F8AEAFD2953}" destId="{A10551AB-6746-4B40-9CAE-6F4C7DF463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B1F98-645C-4415-B196-C87F1F94175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FA87C6-10EF-4E10-BC2A-F39E47FBF4F2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         </a:t>
          </a:r>
          <a:r>
            <a:rPr lang="fr-CA" b="0" dirty="0"/>
            <a:t>Principes</a:t>
          </a:r>
        </a:p>
      </dgm:t>
    </dgm:pt>
    <dgm:pt modelId="{AC4688DA-1872-4999-98D0-A99262AA72DB}" type="parTrans" cxnId="{3A7D3E0A-F53F-41F9-8F1F-402718E43C1A}">
      <dgm:prSet/>
      <dgm:spPr/>
      <dgm:t>
        <a:bodyPr/>
        <a:lstStyle/>
        <a:p>
          <a:endParaRPr lang="fr-CA"/>
        </a:p>
      </dgm:t>
    </dgm:pt>
    <dgm:pt modelId="{BC41ABA7-A70A-48BD-ADBD-F1CDEFD2338F}" type="sibTrans" cxnId="{3A7D3E0A-F53F-41F9-8F1F-402718E43C1A}">
      <dgm:prSet/>
      <dgm:spPr/>
      <dgm:t>
        <a:bodyPr/>
        <a:lstStyle/>
        <a:p>
          <a:endParaRPr lang="fr-CA"/>
        </a:p>
      </dgm:t>
    </dgm:pt>
    <dgm:pt modelId="{6F55F0A1-8456-40FC-A1C1-B880E6DD400B}">
      <dgm:prSet phldrT="[Texte]"/>
      <dgm:spPr>
        <a:solidFill>
          <a:schemeClr val="accent5"/>
        </a:solidFill>
      </dgm:spPr>
      <dgm:t>
        <a:bodyPr/>
        <a:lstStyle/>
        <a:p>
          <a:pPr algn="l"/>
          <a:r>
            <a:rPr lang="fr-CA" dirty="0"/>
            <a:t> Causes et divergences</a:t>
          </a:r>
        </a:p>
      </dgm:t>
    </dgm:pt>
    <dgm:pt modelId="{F2B220C4-F5BA-4C12-A0B9-94AA70207B2A}" type="parTrans" cxnId="{EB0B0204-F886-4694-A3AA-98F96A8A2390}">
      <dgm:prSet/>
      <dgm:spPr/>
      <dgm:t>
        <a:bodyPr/>
        <a:lstStyle/>
        <a:p>
          <a:endParaRPr lang="fr-CA"/>
        </a:p>
      </dgm:t>
    </dgm:pt>
    <dgm:pt modelId="{511CC2F0-D182-4E62-847E-322945E948DC}" type="sibTrans" cxnId="{EB0B0204-F886-4694-A3AA-98F96A8A2390}">
      <dgm:prSet/>
      <dgm:spPr/>
      <dgm:t>
        <a:bodyPr/>
        <a:lstStyle/>
        <a:p>
          <a:endParaRPr lang="fr-CA"/>
        </a:p>
      </dgm:t>
    </dgm:pt>
    <dgm:pt modelId="{49B8EC96-441E-409C-9188-360AB4CCD1A7}">
      <dgm:prSet phldrT="[Texte]" custT="1"/>
      <dgm:spPr/>
      <dgm:t>
        <a:bodyPr/>
        <a:lstStyle/>
        <a:p>
          <a:pPr algn="l"/>
          <a:r>
            <a:rPr lang="fr-CA" sz="1800" dirty="0"/>
            <a:t> </a:t>
          </a:r>
          <a:r>
            <a:rPr lang="fr-CA" sz="2200" dirty="0"/>
            <a:t>Suivi budgétaire</a:t>
          </a:r>
        </a:p>
      </dgm:t>
    </dgm:pt>
    <dgm:pt modelId="{AE7929CF-04DA-4920-88F7-3FC4977DFFE6}" type="parTrans" cxnId="{D02976E7-817E-4641-B7B4-D00B09D5C78B}">
      <dgm:prSet/>
      <dgm:spPr/>
      <dgm:t>
        <a:bodyPr/>
        <a:lstStyle/>
        <a:p>
          <a:endParaRPr lang="fr-CA"/>
        </a:p>
      </dgm:t>
    </dgm:pt>
    <dgm:pt modelId="{8709E103-FCD3-4250-920A-80A370A2BEA1}" type="sibTrans" cxnId="{D02976E7-817E-4641-B7B4-D00B09D5C78B}">
      <dgm:prSet/>
      <dgm:spPr/>
      <dgm:t>
        <a:bodyPr/>
        <a:lstStyle/>
        <a:p>
          <a:endParaRPr lang="fr-CA"/>
        </a:p>
      </dgm:t>
    </dgm:pt>
    <dgm:pt modelId="{CB30E141-0211-4ECB-A4D0-845929DC5FBC}">
      <dgm:prSet phldrT="[Texte]"/>
      <dgm:spPr/>
      <dgm:t>
        <a:bodyPr/>
        <a:lstStyle/>
        <a:p>
          <a:r>
            <a:rPr lang="fr-CA" dirty="0"/>
            <a:t>Exemple</a:t>
          </a:r>
        </a:p>
      </dgm:t>
    </dgm:pt>
    <dgm:pt modelId="{CABBD1FA-A75E-46A0-8A38-7FC22AB287C9}" type="parTrans" cxnId="{EA63A888-D34B-493D-9C58-ACF5A42CA963}">
      <dgm:prSet/>
      <dgm:spPr/>
      <dgm:t>
        <a:bodyPr/>
        <a:lstStyle/>
        <a:p>
          <a:endParaRPr lang="fr-CA"/>
        </a:p>
      </dgm:t>
    </dgm:pt>
    <dgm:pt modelId="{D516D977-9DC3-4613-8F32-70510C8CE218}" type="sibTrans" cxnId="{EA63A888-D34B-493D-9C58-ACF5A42CA963}">
      <dgm:prSet/>
      <dgm:spPr/>
      <dgm:t>
        <a:bodyPr/>
        <a:lstStyle/>
        <a:p>
          <a:endParaRPr lang="fr-CA"/>
        </a:p>
      </dgm:t>
    </dgm:pt>
    <dgm:pt modelId="{772BCF06-EB5E-4C80-BDD1-9F8AEAFD2953}" type="pres">
      <dgm:prSet presAssocID="{80CB1F98-645C-4415-B196-C87F1F941758}" presName="Name0" presStyleCnt="0">
        <dgm:presLayoutVars>
          <dgm:dir/>
          <dgm:resizeHandles val="exact"/>
        </dgm:presLayoutVars>
      </dgm:prSet>
      <dgm:spPr/>
    </dgm:pt>
    <dgm:pt modelId="{802D8A75-BB18-4B9D-BDC0-66B0AB00323D}" type="pres">
      <dgm:prSet presAssocID="{BCFA87C6-10EF-4E10-BC2A-F39E47FBF4F2}" presName="parTxOnly" presStyleLbl="node1" presStyleIdx="0" presStyleCnt="4" custScaleX="828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8DCE3-C994-42A0-B41C-1D7C8F358BD0}" type="pres">
      <dgm:prSet presAssocID="{BC41ABA7-A70A-48BD-ADBD-F1CDEFD2338F}" presName="parSpace" presStyleCnt="0"/>
      <dgm:spPr/>
    </dgm:pt>
    <dgm:pt modelId="{09229853-3ED3-4D7F-9A34-29570FDC7ED2}" type="pres">
      <dgm:prSet presAssocID="{6F55F0A1-8456-40FC-A1C1-B880E6DD400B}" presName="parTxOnly" presStyleLbl="node1" presStyleIdx="1" presStyleCnt="4" custScaleX="95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A2100-D6FD-4529-93CB-75A482651A8F}" type="pres">
      <dgm:prSet presAssocID="{511CC2F0-D182-4E62-847E-322945E948DC}" presName="parSpace" presStyleCnt="0"/>
      <dgm:spPr/>
    </dgm:pt>
    <dgm:pt modelId="{F8706E15-2E37-4CD6-921D-295073D2A6A4}" type="pres">
      <dgm:prSet presAssocID="{49B8EC96-441E-409C-9188-360AB4CCD1A7}" presName="parTxOnly" presStyleLbl="node1" presStyleIdx="2" presStyleCnt="4" custScaleX="7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0D11-0687-442E-BFC5-11499CC16938}" type="pres">
      <dgm:prSet presAssocID="{8709E103-FCD3-4250-920A-80A370A2BEA1}" presName="parSpace" presStyleCnt="0"/>
      <dgm:spPr/>
    </dgm:pt>
    <dgm:pt modelId="{A10551AB-6746-4B40-9CAE-6F4C7DF46327}" type="pres">
      <dgm:prSet presAssocID="{CB30E141-0211-4ECB-A4D0-845929DC5FBC}" presName="parTxOnly" presStyleLbl="node1" presStyleIdx="3" presStyleCnt="4" custScaleX="637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FF8B5-D082-40A3-A903-A66E6B9043F3}" type="presOf" srcId="{CB30E141-0211-4ECB-A4D0-845929DC5FBC}" destId="{A10551AB-6746-4B40-9CAE-6F4C7DF46327}" srcOrd="0" destOrd="0" presId="urn:microsoft.com/office/officeart/2005/8/layout/hChevron3"/>
    <dgm:cxn modelId="{D99D9FA5-A974-45BC-A656-0BBC24943DB4}" type="presOf" srcId="{80CB1F98-645C-4415-B196-C87F1F941758}" destId="{772BCF06-EB5E-4C80-BDD1-9F8AEAFD2953}" srcOrd="0" destOrd="0" presId="urn:microsoft.com/office/officeart/2005/8/layout/hChevron3"/>
    <dgm:cxn modelId="{EB0B0204-F886-4694-A3AA-98F96A8A2390}" srcId="{80CB1F98-645C-4415-B196-C87F1F941758}" destId="{6F55F0A1-8456-40FC-A1C1-B880E6DD400B}" srcOrd="1" destOrd="0" parTransId="{F2B220C4-F5BA-4C12-A0B9-94AA70207B2A}" sibTransId="{511CC2F0-D182-4E62-847E-322945E948DC}"/>
    <dgm:cxn modelId="{3A7D3E0A-F53F-41F9-8F1F-402718E43C1A}" srcId="{80CB1F98-645C-4415-B196-C87F1F941758}" destId="{BCFA87C6-10EF-4E10-BC2A-F39E47FBF4F2}" srcOrd="0" destOrd="0" parTransId="{AC4688DA-1872-4999-98D0-A99262AA72DB}" sibTransId="{BC41ABA7-A70A-48BD-ADBD-F1CDEFD2338F}"/>
    <dgm:cxn modelId="{D02976E7-817E-4641-B7B4-D00B09D5C78B}" srcId="{80CB1F98-645C-4415-B196-C87F1F941758}" destId="{49B8EC96-441E-409C-9188-360AB4CCD1A7}" srcOrd="2" destOrd="0" parTransId="{AE7929CF-04DA-4920-88F7-3FC4977DFFE6}" sibTransId="{8709E103-FCD3-4250-920A-80A370A2BEA1}"/>
    <dgm:cxn modelId="{EA63A888-D34B-493D-9C58-ACF5A42CA963}" srcId="{80CB1F98-645C-4415-B196-C87F1F941758}" destId="{CB30E141-0211-4ECB-A4D0-845929DC5FBC}" srcOrd="3" destOrd="0" parTransId="{CABBD1FA-A75E-46A0-8A38-7FC22AB287C9}" sibTransId="{D516D977-9DC3-4613-8F32-70510C8CE218}"/>
    <dgm:cxn modelId="{423AB317-3739-4BDF-BE11-1AA2298FB534}" type="presOf" srcId="{49B8EC96-441E-409C-9188-360AB4CCD1A7}" destId="{F8706E15-2E37-4CD6-921D-295073D2A6A4}" srcOrd="0" destOrd="0" presId="urn:microsoft.com/office/officeart/2005/8/layout/hChevron3"/>
    <dgm:cxn modelId="{20AC3ECB-E04F-4DED-8E80-2F46A8F2CF64}" type="presOf" srcId="{BCFA87C6-10EF-4E10-BC2A-F39E47FBF4F2}" destId="{802D8A75-BB18-4B9D-BDC0-66B0AB00323D}" srcOrd="0" destOrd="0" presId="urn:microsoft.com/office/officeart/2005/8/layout/hChevron3"/>
    <dgm:cxn modelId="{D6A4A525-A59F-4A56-A9FB-526D3CEF3CA7}" type="presOf" srcId="{6F55F0A1-8456-40FC-A1C1-B880E6DD400B}" destId="{09229853-3ED3-4D7F-9A34-29570FDC7ED2}" srcOrd="0" destOrd="0" presId="urn:microsoft.com/office/officeart/2005/8/layout/hChevron3"/>
    <dgm:cxn modelId="{82B282C8-11FE-458B-8561-692B40C9DAC2}" type="presParOf" srcId="{772BCF06-EB5E-4C80-BDD1-9F8AEAFD2953}" destId="{802D8A75-BB18-4B9D-BDC0-66B0AB00323D}" srcOrd="0" destOrd="0" presId="urn:microsoft.com/office/officeart/2005/8/layout/hChevron3"/>
    <dgm:cxn modelId="{E4E5A28C-3B93-4B7D-B622-15184A00F7DE}" type="presParOf" srcId="{772BCF06-EB5E-4C80-BDD1-9F8AEAFD2953}" destId="{FF88DCE3-C994-42A0-B41C-1D7C8F358BD0}" srcOrd="1" destOrd="0" presId="urn:microsoft.com/office/officeart/2005/8/layout/hChevron3"/>
    <dgm:cxn modelId="{444699E4-8837-4FAE-9DD1-BB7A0BDDCF28}" type="presParOf" srcId="{772BCF06-EB5E-4C80-BDD1-9F8AEAFD2953}" destId="{09229853-3ED3-4D7F-9A34-29570FDC7ED2}" srcOrd="2" destOrd="0" presId="urn:microsoft.com/office/officeart/2005/8/layout/hChevron3"/>
    <dgm:cxn modelId="{BA41D703-FA17-4A96-94A8-5B7B092E0BF5}" type="presParOf" srcId="{772BCF06-EB5E-4C80-BDD1-9F8AEAFD2953}" destId="{142A2100-D6FD-4529-93CB-75A482651A8F}" srcOrd="3" destOrd="0" presId="urn:microsoft.com/office/officeart/2005/8/layout/hChevron3"/>
    <dgm:cxn modelId="{0F1E9E32-AF42-4C07-BE95-CE884EB1A2BF}" type="presParOf" srcId="{772BCF06-EB5E-4C80-BDD1-9F8AEAFD2953}" destId="{F8706E15-2E37-4CD6-921D-295073D2A6A4}" srcOrd="4" destOrd="0" presId="urn:microsoft.com/office/officeart/2005/8/layout/hChevron3"/>
    <dgm:cxn modelId="{24C3836B-64AA-4421-86B7-9852664255C5}" type="presParOf" srcId="{772BCF06-EB5E-4C80-BDD1-9F8AEAFD2953}" destId="{532E0D11-0687-442E-BFC5-11499CC16938}" srcOrd="5" destOrd="0" presId="urn:microsoft.com/office/officeart/2005/8/layout/hChevron3"/>
    <dgm:cxn modelId="{04C34281-E307-4E56-B6B2-48455B58230E}" type="presParOf" srcId="{772BCF06-EB5E-4C80-BDD1-9F8AEAFD2953}" destId="{A10551AB-6746-4B40-9CAE-6F4C7DF463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CB1F98-645C-4415-B196-C87F1F94175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FA87C6-10EF-4E10-BC2A-F39E47FBF4F2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         </a:t>
          </a:r>
          <a:r>
            <a:rPr lang="fr-CA" b="0" dirty="0"/>
            <a:t>Principes</a:t>
          </a:r>
        </a:p>
      </dgm:t>
    </dgm:pt>
    <dgm:pt modelId="{AC4688DA-1872-4999-98D0-A99262AA72DB}" type="parTrans" cxnId="{3A7D3E0A-F53F-41F9-8F1F-402718E43C1A}">
      <dgm:prSet/>
      <dgm:spPr/>
      <dgm:t>
        <a:bodyPr/>
        <a:lstStyle/>
        <a:p>
          <a:endParaRPr lang="fr-CA"/>
        </a:p>
      </dgm:t>
    </dgm:pt>
    <dgm:pt modelId="{BC41ABA7-A70A-48BD-ADBD-F1CDEFD2338F}" type="sibTrans" cxnId="{3A7D3E0A-F53F-41F9-8F1F-402718E43C1A}">
      <dgm:prSet/>
      <dgm:spPr/>
      <dgm:t>
        <a:bodyPr/>
        <a:lstStyle/>
        <a:p>
          <a:endParaRPr lang="fr-CA"/>
        </a:p>
      </dgm:t>
    </dgm:pt>
    <dgm:pt modelId="{6F55F0A1-8456-40FC-A1C1-B880E6DD400B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Causes et divergences</a:t>
          </a:r>
        </a:p>
      </dgm:t>
    </dgm:pt>
    <dgm:pt modelId="{F2B220C4-F5BA-4C12-A0B9-94AA70207B2A}" type="parTrans" cxnId="{EB0B0204-F886-4694-A3AA-98F96A8A2390}">
      <dgm:prSet/>
      <dgm:spPr/>
      <dgm:t>
        <a:bodyPr/>
        <a:lstStyle/>
        <a:p>
          <a:endParaRPr lang="fr-CA"/>
        </a:p>
      </dgm:t>
    </dgm:pt>
    <dgm:pt modelId="{511CC2F0-D182-4E62-847E-322945E948DC}" type="sibTrans" cxnId="{EB0B0204-F886-4694-A3AA-98F96A8A2390}">
      <dgm:prSet/>
      <dgm:spPr/>
      <dgm:t>
        <a:bodyPr/>
        <a:lstStyle/>
        <a:p>
          <a:endParaRPr lang="fr-CA"/>
        </a:p>
      </dgm:t>
    </dgm:pt>
    <dgm:pt modelId="{49B8EC96-441E-409C-9188-360AB4CCD1A7}">
      <dgm:prSet phldrT="[Texte]" custT="1"/>
      <dgm:spPr>
        <a:solidFill>
          <a:schemeClr val="accent5"/>
        </a:solidFill>
      </dgm:spPr>
      <dgm:t>
        <a:bodyPr/>
        <a:lstStyle/>
        <a:p>
          <a:pPr algn="l"/>
          <a:r>
            <a:rPr lang="fr-CA" sz="1800" dirty="0"/>
            <a:t> </a:t>
          </a:r>
          <a:r>
            <a:rPr lang="fr-CA" sz="2200" dirty="0"/>
            <a:t>Suivi budgétaire</a:t>
          </a:r>
        </a:p>
      </dgm:t>
    </dgm:pt>
    <dgm:pt modelId="{AE7929CF-04DA-4920-88F7-3FC4977DFFE6}" type="parTrans" cxnId="{D02976E7-817E-4641-B7B4-D00B09D5C78B}">
      <dgm:prSet/>
      <dgm:spPr/>
      <dgm:t>
        <a:bodyPr/>
        <a:lstStyle/>
        <a:p>
          <a:endParaRPr lang="fr-CA"/>
        </a:p>
      </dgm:t>
    </dgm:pt>
    <dgm:pt modelId="{8709E103-FCD3-4250-920A-80A370A2BEA1}" type="sibTrans" cxnId="{D02976E7-817E-4641-B7B4-D00B09D5C78B}">
      <dgm:prSet/>
      <dgm:spPr/>
      <dgm:t>
        <a:bodyPr/>
        <a:lstStyle/>
        <a:p>
          <a:endParaRPr lang="fr-CA"/>
        </a:p>
      </dgm:t>
    </dgm:pt>
    <dgm:pt modelId="{CB30E141-0211-4ECB-A4D0-845929DC5FBC}">
      <dgm:prSet phldrT="[Texte]"/>
      <dgm:spPr/>
      <dgm:t>
        <a:bodyPr/>
        <a:lstStyle/>
        <a:p>
          <a:r>
            <a:rPr lang="fr-CA" dirty="0"/>
            <a:t>Exemple</a:t>
          </a:r>
        </a:p>
      </dgm:t>
    </dgm:pt>
    <dgm:pt modelId="{CABBD1FA-A75E-46A0-8A38-7FC22AB287C9}" type="parTrans" cxnId="{EA63A888-D34B-493D-9C58-ACF5A42CA963}">
      <dgm:prSet/>
      <dgm:spPr/>
      <dgm:t>
        <a:bodyPr/>
        <a:lstStyle/>
        <a:p>
          <a:endParaRPr lang="fr-CA"/>
        </a:p>
      </dgm:t>
    </dgm:pt>
    <dgm:pt modelId="{D516D977-9DC3-4613-8F32-70510C8CE218}" type="sibTrans" cxnId="{EA63A888-D34B-493D-9C58-ACF5A42CA963}">
      <dgm:prSet/>
      <dgm:spPr/>
      <dgm:t>
        <a:bodyPr/>
        <a:lstStyle/>
        <a:p>
          <a:endParaRPr lang="fr-CA"/>
        </a:p>
      </dgm:t>
    </dgm:pt>
    <dgm:pt modelId="{772BCF06-EB5E-4C80-BDD1-9F8AEAFD2953}" type="pres">
      <dgm:prSet presAssocID="{80CB1F98-645C-4415-B196-C87F1F941758}" presName="Name0" presStyleCnt="0">
        <dgm:presLayoutVars>
          <dgm:dir/>
          <dgm:resizeHandles val="exact"/>
        </dgm:presLayoutVars>
      </dgm:prSet>
      <dgm:spPr/>
    </dgm:pt>
    <dgm:pt modelId="{802D8A75-BB18-4B9D-BDC0-66B0AB00323D}" type="pres">
      <dgm:prSet presAssocID="{BCFA87C6-10EF-4E10-BC2A-F39E47FBF4F2}" presName="parTxOnly" presStyleLbl="node1" presStyleIdx="0" presStyleCnt="4" custScaleX="76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8DCE3-C994-42A0-B41C-1D7C8F358BD0}" type="pres">
      <dgm:prSet presAssocID="{BC41ABA7-A70A-48BD-ADBD-F1CDEFD2338F}" presName="parSpace" presStyleCnt="0"/>
      <dgm:spPr/>
    </dgm:pt>
    <dgm:pt modelId="{09229853-3ED3-4D7F-9A34-29570FDC7ED2}" type="pres">
      <dgm:prSet presAssocID="{6F55F0A1-8456-40FC-A1C1-B880E6DD400B}" presName="parTxOnly" presStyleLbl="node1" presStyleIdx="1" presStyleCnt="4" custScaleX="933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A2100-D6FD-4529-93CB-75A482651A8F}" type="pres">
      <dgm:prSet presAssocID="{511CC2F0-D182-4E62-847E-322945E948DC}" presName="parSpace" presStyleCnt="0"/>
      <dgm:spPr/>
    </dgm:pt>
    <dgm:pt modelId="{F8706E15-2E37-4CD6-921D-295073D2A6A4}" type="pres">
      <dgm:prSet presAssocID="{49B8EC96-441E-409C-9188-360AB4CCD1A7}" presName="parTxOnly" presStyleLbl="node1" presStyleIdx="2" presStyleCnt="4" custScaleX="7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0D11-0687-442E-BFC5-11499CC16938}" type="pres">
      <dgm:prSet presAssocID="{8709E103-FCD3-4250-920A-80A370A2BEA1}" presName="parSpace" presStyleCnt="0"/>
      <dgm:spPr/>
    </dgm:pt>
    <dgm:pt modelId="{A10551AB-6746-4B40-9CAE-6F4C7DF46327}" type="pres">
      <dgm:prSet presAssocID="{CB30E141-0211-4ECB-A4D0-845929DC5FBC}" presName="parTxOnly" presStyleLbl="node1" presStyleIdx="3" presStyleCnt="4" custScaleX="54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FF8B5-D082-40A3-A903-A66E6B9043F3}" type="presOf" srcId="{CB30E141-0211-4ECB-A4D0-845929DC5FBC}" destId="{A10551AB-6746-4B40-9CAE-6F4C7DF46327}" srcOrd="0" destOrd="0" presId="urn:microsoft.com/office/officeart/2005/8/layout/hChevron3"/>
    <dgm:cxn modelId="{D99D9FA5-A974-45BC-A656-0BBC24943DB4}" type="presOf" srcId="{80CB1F98-645C-4415-B196-C87F1F941758}" destId="{772BCF06-EB5E-4C80-BDD1-9F8AEAFD2953}" srcOrd="0" destOrd="0" presId="urn:microsoft.com/office/officeart/2005/8/layout/hChevron3"/>
    <dgm:cxn modelId="{EB0B0204-F886-4694-A3AA-98F96A8A2390}" srcId="{80CB1F98-645C-4415-B196-C87F1F941758}" destId="{6F55F0A1-8456-40FC-A1C1-B880E6DD400B}" srcOrd="1" destOrd="0" parTransId="{F2B220C4-F5BA-4C12-A0B9-94AA70207B2A}" sibTransId="{511CC2F0-D182-4E62-847E-322945E948DC}"/>
    <dgm:cxn modelId="{3A7D3E0A-F53F-41F9-8F1F-402718E43C1A}" srcId="{80CB1F98-645C-4415-B196-C87F1F941758}" destId="{BCFA87C6-10EF-4E10-BC2A-F39E47FBF4F2}" srcOrd="0" destOrd="0" parTransId="{AC4688DA-1872-4999-98D0-A99262AA72DB}" sibTransId="{BC41ABA7-A70A-48BD-ADBD-F1CDEFD2338F}"/>
    <dgm:cxn modelId="{D02976E7-817E-4641-B7B4-D00B09D5C78B}" srcId="{80CB1F98-645C-4415-B196-C87F1F941758}" destId="{49B8EC96-441E-409C-9188-360AB4CCD1A7}" srcOrd="2" destOrd="0" parTransId="{AE7929CF-04DA-4920-88F7-3FC4977DFFE6}" sibTransId="{8709E103-FCD3-4250-920A-80A370A2BEA1}"/>
    <dgm:cxn modelId="{EA63A888-D34B-493D-9C58-ACF5A42CA963}" srcId="{80CB1F98-645C-4415-B196-C87F1F941758}" destId="{CB30E141-0211-4ECB-A4D0-845929DC5FBC}" srcOrd="3" destOrd="0" parTransId="{CABBD1FA-A75E-46A0-8A38-7FC22AB287C9}" sibTransId="{D516D977-9DC3-4613-8F32-70510C8CE218}"/>
    <dgm:cxn modelId="{423AB317-3739-4BDF-BE11-1AA2298FB534}" type="presOf" srcId="{49B8EC96-441E-409C-9188-360AB4CCD1A7}" destId="{F8706E15-2E37-4CD6-921D-295073D2A6A4}" srcOrd="0" destOrd="0" presId="urn:microsoft.com/office/officeart/2005/8/layout/hChevron3"/>
    <dgm:cxn modelId="{20AC3ECB-E04F-4DED-8E80-2F46A8F2CF64}" type="presOf" srcId="{BCFA87C6-10EF-4E10-BC2A-F39E47FBF4F2}" destId="{802D8A75-BB18-4B9D-BDC0-66B0AB00323D}" srcOrd="0" destOrd="0" presId="urn:microsoft.com/office/officeart/2005/8/layout/hChevron3"/>
    <dgm:cxn modelId="{D6A4A525-A59F-4A56-A9FB-526D3CEF3CA7}" type="presOf" srcId="{6F55F0A1-8456-40FC-A1C1-B880E6DD400B}" destId="{09229853-3ED3-4D7F-9A34-29570FDC7ED2}" srcOrd="0" destOrd="0" presId="urn:microsoft.com/office/officeart/2005/8/layout/hChevron3"/>
    <dgm:cxn modelId="{82B282C8-11FE-458B-8561-692B40C9DAC2}" type="presParOf" srcId="{772BCF06-EB5E-4C80-BDD1-9F8AEAFD2953}" destId="{802D8A75-BB18-4B9D-BDC0-66B0AB00323D}" srcOrd="0" destOrd="0" presId="urn:microsoft.com/office/officeart/2005/8/layout/hChevron3"/>
    <dgm:cxn modelId="{E4E5A28C-3B93-4B7D-B622-15184A00F7DE}" type="presParOf" srcId="{772BCF06-EB5E-4C80-BDD1-9F8AEAFD2953}" destId="{FF88DCE3-C994-42A0-B41C-1D7C8F358BD0}" srcOrd="1" destOrd="0" presId="urn:microsoft.com/office/officeart/2005/8/layout/hChevron3"/>
    <dgm:cxn modelId="{444699E4-8837-4FAE-9DD1-BB7A0BDDCF28}" type="presParOf" srcId="{772BCF06-EB5E-4C80-BDD1-9F8AEAFD2953}" destId="{09229853-3ED3-4D7F-9A34-29570FDC7ED2}" srcOrd="2" destOrd="0" presId="urn:microsoft.com/office/officeart/2005/8/layout/hChevron3"/>
    <dgm:cxn modelId="{BA41D703-FA17-4A96-94A8-5B7B092E0BF5}" type="presParOf" srcId="{772BCF06-EB5E-4C80-BDD1-9F8AEAFD2953}" destId="{142A2100-D6FD-4529-93CB-75A482651A8F}" srcOrd="3" destOrd="0" presId="urn:microsoft.com/office/officeart/2005/8/layout/hChevron3"/>
    <dgm:cxn modelId="{0F1E9E32-AF42-4C07-BE95-CE884EB1A2BF}" type="presParOf" srcId="{772BCF06-EB5E-4C80-BDD1-9F8AEAFD2953}" destId="{F8706E15-2E37-4CD6-921D-295073D2A6A4}" srcOrd="4" destOrd="0" presId="urn:microsoft.com/office/officeart/2005/8/layout/hChevron3"/>
    <dgm:cxn modelId="{24C3836B-64AA-4421-86B7-9852664255C5}" type="presParOf" srcId="{772BCF06-EB5E-4C80-BDD1-9F8AEAFD2953}" destId="{532E0D11-0687-442E-BFC5-11499CC16938}" srcOrd="5" destOrd="0" presId="urn:microsoft.com/office/officeart/2005/8/layout/hChevron3"/>
    <dgm:cxn modelId="{04C34281-E307-4E56-B6B2-48455B58230E}" type="presParOf" srcId="{772BCF06-EB5E-4C80-BDD1-9F8AEAFD2953}" destId="{A10551AB-6746-4B40-9CAE-6F4C7DF463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CB1F98-645C-4415-B196-C87F1F94175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FA87C6-10EF-4E10-BC2A-F39E47FBF4F2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         </a:t>
          </a:r>
          <a:r>
            <a:rPr lang="fr-CA" b="0" dirty="0"/>
            <a:t>Principes</a:t>
          </a:r>
        </a:p>
      </dgm:t>
    </dgm:pt>
    <dgm:pt modelId="{AC4688DA-1872-4999-98D0-A99262AA72DB}" type="parTrans" cxnId="{3A7D3E0A-F53F-41F9-8F1F-402718E43C1A}">
      <dgm:prSet/>
      <dgm:spPr/>
      <dgm:t>
        <a:bodyPr/>
        <a:lstStyle/>
        <a:p>
          <a:endParaRPr lang="fr-CA"/>
        </a:p>
      </dgm:t>
    </dgm:pt>
    <dgm:pt modelId="{BC41ABA7-A70A-48BD-ADBD-F1CDEFD2338F}" type="sibTrans" cxnId="{3A7D3E0A-F53F-41F9-8F1F-402718E43C1A}">
      <dgm:prSet/>
      <dgm:spPr/>
      <dgm:t>
        <a:bodyPr/>
        <a:lstStyle/>
        <a:p>
          <a:endParaRPr lang="fr-CA"/>
        </a:p>
      </dgm:t>
    </dgm:pt>
    <dgm:pt modelId="{6F55F0A1-8456-40FC-A1C1-B880E6DD400B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Causes et divergences</a:t>
          </a:r>
        </a:p>
      </dgm:t>
    </dgm:pt>
    <dgm:pt modelId="{F2B220C4-F5BA-4C12-A0B9-94AA70207B2A}" type="parTrans" cxnId="{EB0B0204-F886-4694-A3AA-98F96A8A2390}">
      <dgm:prSet/>
      <dgm:spPr/>
      <dgm:t>
        <a:bodyPr/>
        <a:lstStyle/>
        <a:p>
          <a:endParaRPr lang="fr-CA"/>
        </a:p>
      </dgm:t>
    </dgm:pt>
    <dgm:pt modelId="{511CC2F0-D182-4E62-847E-322945E948DC}" type="sibTrans" cxnId="{EB0B0204-F886-4694-A3AA-98F96A8A2390}">
      <dgm:prSet/>
      <dgm:spPr/>
      <dgm:t>
        <a:bodyPr/>
        <a:lstStyle/>
        <a:p>
          <a:endParaRPr lang="fr-CA"/>
        </a:p>
      </dgm:t>
    </dgm:pt>
    <dgm:pt modelId="{49B8EC96-441E-409C-9188-360AB4CCD1A7}">
      <dgm:prSet phldrT="[Texte]" custT="1"/>
      <dgm:spPr>
        <a:solidFill>
          <a:schemeClr val="accent1"/>
        </a:solidFill>
      </dgm:spPr>
      <dgm:t>
        <a:bodyPr/>
        <a:lstStyle/>
        <a:p>
          <a:pPr algn="l"/>
          <a:r>
            <a:rPr lang="fr-CA" sz="1800" dirty="0"/>
            <a:t> </a:t>
          </a:r>
          <a:r>
            <a:rPr lang="fr-CA" sz="2200" dirty="0"/>
            <a:t>Suivi budgétaire</a:t>
          </a:r>
        </a:p>
      </dgm:t>
    </dgm:pt>
    <dgm:pt modelId="{AE7929CF-04DA-4920-88F7-3FC4977DFFE6}" type="parTrans" cxnId="{D02976E7-817E-4641-B7B4-D00B09D5C78B}">
      <dgm:prSet/>
      <dgm:spPr/>
      <dgm:t>
        <a:bodyPr/>
        <a:lstStyle/>
        <a:p>
          <a:endParaRPr lang="fr-CA"/>
        </a:p>
      </dgm:t>
    </dgm:pt>
    <dgm:pt modelId="{8709E103-FCD3-4250-920A-80A370A2BEA1}" type="sibTrans" cxnId="{D02976E7-817E-4641-B7B4-D00B09D5C78B}">
      <dgm:prSet/>
      <dgm:spPr/>
      <dgm:t>
        <a:bodyPr/>
        <a:lstStyle/>
        <a:p>
          <a:endParaRPr lang="fr-CA"/>
        </a:p>
      </dgm:t>
    </dgm:pt>
    <dgm:pt modelId="{CB30E141-0211-4ECB-A4D0-845929DC5FBC}">
      <dgm:prSet phldrT="[Texte]"/>
      <dgm:spPr>
        <a:solidFill>
          <a:schemeClr val="accent5"/>
        </a:solidFill>
      </dgm:spPr>
      <dgm:t>
        <a:bodyPr/>
        <a:lstStyle/>
        <a:p>
          <a:r>
            <a:rPr lang="fr-CA" dirty="0"/>
            <a:t>Exemple</a:t>
          </a:r>
        </a:p>
      </dgm:t>
    </dgm:pt>
    <dgm:pt modelId="{CABBD1FA-A75E-46A0-8A38-7FC22AB287C9}" type="parTrans" cxnId="{EA63A888-D34B-493D-9C58-ACF5A42CA963}">
      <dgm:prSet/>
      <dgm:spPr/>
      <dgm:t>
        <a:bodyPr/>
        <a:lstStyle/>
        <a:p>
          <a:endParaRPr lang="fr-CA"/>
        </a:p>
      </dgm:t>
    </dgm:pt>
    <dgm:pt modelId="{D516D977-9DC3-4613-8F32-70510C8CE218}" type="sibTrans" cxnId="{EA63A888-D34B-493D-9C58-ACF5A42CA963}">
      <dgm:prSet/>
      <dgm:spPr/>
      <dgm:t>
        <a:bodyPr/>
        <a:lstStyle/>
        <a:p>
          <a:endParaRPr lang="fr-CA"/>
        </a:p>
      </dgm:t>
    </dgm:pt>
    <dgm:pt modelId="{772BCF06-EB5E-4C80-BDD1-9F8AEAFD2953}" type="pres">
      <dgm:prSet presAssocID="{80CB1F98-645C-4415-B196-C87F1F941758}" presName="Name0" presStyleCnt="0">
        <dgm:presLayoutVars>
          <dgm:dir/>
          <dgm:resizeHandles val="exact"/>
        </dgm:presLayoutVars>
      </dgm:prSet>
      <dgm:spPr/>
    </dgm:pt>
    <dgm:pt modelId="{802D8A75-BB18-4B9D-BDC0-66B0AB00323D}" type="pres">
      <dgm:prSet presAssocID="{BCFA87C6-10EF-4E10-BC2A-F39E47FBF4F2}" presName="parTxOnly" presStyleLbl="node1" presStyleIdx="0" presStyleCnt="4" custScaleX="755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8DCE3-C994-42A0-B41C-1D7C8F358BD0}" type="pres">
      <dgm:prSet presAssocID="{BC41ABA7-A70A-48BD-ADBD-F1CDEFD2338F}" presName="parSpace" presStyleCnt="0"/>
      <dgm:spPr/>
    </dgm:pt>
    <dgm:pt modelId="{09229853-3ED3-4D7F-9A34-29570FDC7ED2}" type="pres">
      <dgm:prSet presAssocID="{6F55F0A1-8456-40FC-A1C1-B880E6DD400B}" presName="parTxOnly" presStyleLbl="node1" presStyleIdx="1" presStyleCnt="4" custScaleX="95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A2100-D6FD-4529-93CB-75A482651A8F}" type="pres">
      <dgm:prSet presAssocID="{511CC2F0-D182-4E62-847E-322945E948DC}" presName="parSpace" presStyleCnt="0"/>
      <dgm:spPr/>
    </dgm:pt>
    <dgm:pt modelId="{F8706E15-2E37-4CD6-921D-295073D2A6A4}" type="pres">
      <dgm:prSet presAssocID="{49B8EC96-441E-409C-9188-360AB4CCD1A7}" presName="parTxOnly" presStyleLbl="node1" presStyleIdx="2" presStyleCnt="4" custScaleX="7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0D11-0687-442E-BFC5-11499CC16938}" type="pres">
      <dgm:prSet presAssocID="{8709E103-FCD3-4250-920A-80A370A2BEA1}" presName="parSpace" presStyleCnt="0"/>
      <dgm:spPr/>
    </dgm:pt>
    <dgm:pt modelId="{A10551AB-6746-4B40-9CAE-6F4C7DF46327}" type="pres">
      <dgm:prSet presAssocID="{CB30E141-0211-4ECB-A4D0-845929DC5FBC}" presName="parTxOnly" presStyleLbl="node1" presStyleIdx="3" presStyleCnt="4" custScaleX="598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FF8B5-D082-40A3-A903-A66E6B9043F3}" type="presOf" srcId="{CB30E141-0211-4ECB-A4D0-845929DC5FBC}" destId="{A10551AB-6746-4B40-9CAE-6F4C7DF46327}" srcOrd="0" destOrd="0" presId="urn:microsoft.com/office/officeart/2005/8/layout/hChevron3"/>
    <dgm:cxn modelId="{D99D9FA5-A974-45BC-A656-0BBC24943DB4}" type="presOf" srcId="{80CB1F98-645C-4415-B196-C87F1F941758}" destId="{772BCF06-EB5E-4C80-BDD1-9F8AEAFD2953}" srcOrd="0" destOrd="0" presId="urn:microsoft.com/office/officeart/2005/8/layout/hChevron3"/>
    <dgm:cxn modelId="{EB0B0204-F886-4694-A3AA-98F96A8A2390}" srcId="{80CB1F98-645C-4415-B196-C87F1F941758}" destId="{6F55F0A1-8456-40FC-A1C1-B880E6DD400B}" srcOrd="1" destOrd="0" parTransId="{F2B220C4-F5BA-4C12-A0B9-94AA70207B2A}" sibTransId="{511CC2F0-D182-4E62-847E-322945E948DC}"/>
    <dgm:cxn modelId="{3A7D3E0A-F53F-41F9-8F1F-402718E43C1A}" srcId="{80CB1F98-645C-4415-B196-C87F1F941758}" destId="{BCFA87C6-10EF-4E10-BC2A-F39E47FBF4F2}" srcOrd="0" destOrd="0" parTransId="{AC4688DA-1872-4999-98D0-A99262AA72DB}" sibTransId="{BC41ABA7-A70A-48BD-ADBD-F1CDEFD2338F}"/>
    <dgm:cxn modelId="{D02976E7-817E-4641-B7B4-D00B09D5C78B}" srcId="{80CB1F98-645C-4415-B196-C87F1F941758}" destId="{49B8EC96-441E-409C-9188-360AB4CCD1A7}" srcOrd="2" destOrd="0" parTransId="{AE7929CF-04DA-4920-88F7-3FC4977DFFE6}" sibTransId="{8709E103-FCD3-4250-920A-80A370A2BEA1}"/>
    <dgm:cxn modelId="{EA63A888-D34B-493D-9C58-ACF5A42CA963}" srcId="{80CB1F98-645C-4415-B196-C87F1F941758}" destId="{CB30E141-0211-4ECB-A4D0-845929DC5FBC}" srcOrd="3" destOrd="0" parTransId="{CABBD1FA-A75E-46A0-8A38-7FC22AB287C9}" sibTransId="{D516D977-9DC3-4613-8F32-70510C8CE218}"/>
    <dgm:cxn modelId="{423AB317-3739-4BDF-BE11-1AA2298FB534}" type="presOf" srcId="{49B8EC96-441E-409C-9188-360AB4CCD1A7}" destId="{F8706E15-2E37-4CD6-921D-295073D2A6A4}" srcOrd="0" destOrd="0" presId="urn:microsoft.com/office/officeart/2005/8/layout/hChevron3"/>
    <dgm:cxn modelId="{20AC3ECB-E04F-4DED-8E80-2F46A8F2CF64}" type="presOf" srcId="{BCFA87C6-10EF-4E10-BC2A-F39E47FBF4F2}" destId="{802D8A75-BB18-4B9D-BDC0-66B0AB00323D}" srcOrd="0" destOrd="0" presId="urn:microsoft.com/office/officeart/2005/8/layout/hChevron3"/>
    <dgm:cxn modelId="{D6A4A525-A59F-4A56-A9FB-526D3CEF3CA7}" type="presOf" srcId="{6F55F0A1-8456-40FC-A1C1-B880E6DD400B}" destId="{09229853-3ED3-4D7F-9A34-29570FDC7ED2}" srcOrd="0" destOrd="0" presId="urn:microsoft.com/office/officeart/2005/8/layout/hChevron3"/>
    <dgm:cxn modelId="{82B282C8-11FE-458B-8561-692B40C9DAC2}" type="presParOf" srcId="{772BCF06-EB5E-4C80-BDD1-9F8AEAFD2953}" destId="{802D8A75-BB18-4B9D-BDC0-66B0AB00323D}" srcOrd="0" destOrd="0" presId="urn:microsoft.com/office/officeart/2005/8/layout/hChevron3"/>
    <dgm:cxn modelId="{E4E5A28C-3B93-4B7D-B622-15184A00F7DE}" type="presParOf" srcId="{772BCF06-EB5E-4C80-BDD1-9F8AEAFD2953}" destId="{FF88DCE3-C994-42A0-B41C-1D7C8F358BD0}" srcOrd="1" destOrd="0" presId="urn:microsoft.com/office/officeart/2005/8/layout/hChevron3"/>
    <dgm:cxn modelId="{444699E4-8837-4FAE-9DD1-BB7A0BDDCF28}" type="presParOf" srcId="{772BCF06-EB5E-4C80-BDD1-9F8AEAFD2953}" destId="{09229853-3ED3-4D7F-9A34-29570FDC7ED2}" srcOrd="2" destOrd="0" presId="urn:microsoft.com/office/officeart/2005/8/layout/hChevron3"/>
    <dgm:cxn modelId="{BA41D703-FA17-4A96-94A8-5B7B092E0BF5}" type="presParOf" srcId="{772BCF06-EB5E-4C80-BDD1-9F8AEAFD2953}" destId="{142A2100-D6FD-4529-93CB-75A482651A8F}" srcOrd="3" destOrd="0" presId="urn:microsoft.com/office/officeart/2005/8/layout/hChevron3"/>
    <dgm:cxn modelId="{0F1E9E32-AF42-4C07-BE95-CE884EB1A2BF}" type="presParOf" srcId="{772BCF06-EB5E-4C80-BDD1-9F8AEAFD2953}" destId="{F8706E15-2E37-4CD6-921D-295073D2A6A4}" srcOrd="4" destOrd="0" presId="urn:microsoft.com/office/officeart/2005/8/layout/hChevron3"/>
    <dgm:cxn modelId="{24C3836B-64AA-4421-86B7-9852664255C5}" type="presParOf" srcId="{772BCF06-EB5E-4C80-BDD1-9F8AEAFD2953}" destId="{532E0D11-0687-442E-BFC5-11499CC16938}" srcOrd="5" destOrd="0" presId="urn:microsoft.com/office/officeart/2005/8/layout/hChevron3"/>
    <dgm:cxn modelId="{04C34281-E307-4E56-B6B2-48455B58230E}" type="presParOf" srcId="{772BCF06-EB5E-4C80-BDD1-9F8AEAFD2953}" destId="{A10551AB-6746-4B40-9CAE-6F4C7DF463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CB1F98-645C-4415-B196-C87F1F94175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FA87C6-10EF-4E10-BC2A-F39E47FBF4F2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         </a:t>
          </a:r>
          <a:r>
            <a:rPr lang="fr-CA" b="0" dirty="0"/>
            <a:t>Principes</a:t>
          </a:r>
        </a:p>
      </dgm:t>
    </dgm:pt>
    <dgm:pt modelId="{AC4688DA-1872-4999-98D0-A99262AA72DB}" type="parTrans" cxnId="{3A7D3E0A-F53F-41F9-8F1F-402718E43C1A}">
      <dgm:prSet/>
      <dgm:spPr/>
      <dgm:t>
        <a:bodyPr/>
        <a:lstStyle/>
        <a:p>
          <a:endParaRPr lang="fr-CA"/>
        </a:p>
      </dgm:t>
    </dgm:pt>
    <dgm:pt modelId="{BC41ABA7-A70A-48BD-ADBD-F1CDEFD2338F}" type="sibTrans" cxnId="{3A7D3E0A-F53F-41F9-8F1F-402718E43C1A}">
      <dgm:prSet/>
      <dgm:spPr/>
      <dgm:t>
        <a:bodyPr/>
        <a:lstStyle/>
        <a:p>
          <a:endParaRPr lang="fr-CA"/>
        </a:p>
      </dgm:t>
    </dgm:pt>
    <dgm:pt modelId="{6F55F0A1-8456-40FC-A1C1-B880E6DD400B}">
      <dgm:prSet phldrT="[Texte]"/>
      <dgm:spPr>
        <a:solidFill>
          <a:schemeClr val="accent1"/>
        </a:solidFill>
      </dgm:spPr>
      <dgm:t>
        <a:bodyPr/>
        <a:lstStyle/>
        <a:p>
          <a:pPr algn="l"/>
          <a:r>
            <a:rPr lang="fr-CA" dirty="0"/>
            <a:t> Causes et divergences</a:t>
          </a:r>
        </a:p>
      </dgm:t>
    </dgm:pt>
    <dgm:pt modelId="{F2B220C4-F5BA-4C12-A0B9-94AA70207B2A}" type="parTrans" cxnId="{EB0B0204-F886-4694-A3AA-98F96A8A2390}">
      <dgm:prSet/>
      <dgm:spPr/>
      <dgm:t>
        <a:bodyPr/>
        <a:lstStyle/>
        <a:p>
          <a:endParaRPr lang="fr-CA"/>
        </a:p>
      </dgm:t>
    </dgm:pt>
    <dgm:pt modelId="{511CC2F0-D182-4E62-847E-322945E948DC}" type="sibTrans" cxnId="{EB0B0204-F886-4694-A3AA-98F96A8A2390}">
      <dgm:prSet/>
      <dgm:spPr/>
      <dgm:t>
        <a:bodyPr/>
        <a:lstStyle/>
        <a:p>
          <a:endParaRPr lang="fr-CA"/>
        </a:p>
      </dgm:t>
    </dgm:pt>
    <dgm:pt modelId="{49B8EC96-441E-409C-9188-360AB4CCD1A7}">
      <dgm:prSet phldrT="[Texte]" custT="1"/>
      <dgm:spPr>
        <a:solidFill>
          <a:schemeClr val="accent1"/>
        </a:solidFill>
      </dgm:spPr>
      <dgm:t>
        <a:bodyPr/>
        <a:lstStyle/>
        <a:p>
          <a:pPr algn="l"/>
          <a:r>
            <a:rPr lang="fr-CA" sz="1800" dirty="0"/>
            <a:t> </a:t>
          </a:r>
          <a:r>
            <a:rPr lang="fr-CA" sz="2200" dirty="0"/>
            <a:t>Suivi budgétaire</a:t>
          </a:r>
        </a:p>
      </dgm:t>
    </dgm:pt>
    <dgm:pt modelId="{AE7929CF-04DA-4920-88F7-3FC4977DFFE6}" type="parTrans" cxnId="{D02976E7-817E-4641-B7B4-D00B09D5C78B}">
      <dgm:prSet/>
      <dgm:spPr/>
      <dgm:t>
        <a:bodyPr/>
        <a:lstStyle/>
        <a:p>
          <a:endParaRPr lang="fr-CA"/>
        </a:p>
      </dgm:t>
    </dgm:pt>
    <dgm:pt modelId="{8709E103-FCD3-4250-920A-80A370A2BEA1}" type="sibTrans" cxnId="{D02976E7-817E-4641-B7B4-D00B09D5C78B}">
      <dgm:prSet/>
      <dgm:spPr/>
      <dgm:t>
        <a:bodyPr/>
        <a:lstStyle/>
        <a:p>
          <a:endParaRPr lang="fr-CA"/>
        </a:p>
      </dgm:t>
    </dgm:pt>
    <dgm:pt modelId="{CB30E141-0211-4ECB-A4D0-845929DC5FBC}">
      <dgm:prSet phldrT="[Texte]"/>
      <dgm:spPr>
        <a:solidFill>
          <a:schemeClr val="accent1"/>
        </a:solidFill>
      </dgm:spPr>
      <dgm:t>
        <a:bodyPr/>
        <a:lstStyle/>
        <a:p>
          <a:r>
            <a:rPr lang="fr-CA" dirty="0"/>
            <a:t>Exemple</a:t>
          </a:r>
        </a:p>
      </dgm:t>
    </dgm:pt>
    <dgm:pt modelId="{CABBD1FA-A75E-46A0-8A38-7FC22AB287C9}" type="parTrans" cxnId="{EA63A888-D34B-493D-9C58-ACF5A42CA963}">
      <dgm:prSet/>
      <dgm:spPr/>
      <dgm:t>
        <a:bodyPr/>
        <a:lstStyle/>
        <a:p>
          <a:endParaRPr lang="fr-CA"/>
        </a:p>
      </dgm:t>
    </dgm:pt>
    <dgm:pt modelId="{D516D977-9DC3-4613-8F32-70510C8CE218}" type="sibTrans" cxnId="{EA63A888-D34B-493D-9C58-ACF5A42CA963}">
      <dgm:prSet/>
      <dgm:spPr/>
      <dgm:t>
        <a:bodyPr/>
        <a:lstStyle/>
        <a:p>
          <a:endParaRPr lang="fr-CA"/>
        </a:p>
      </dgm:t>
    </dgm:pt>
    <dgm:pt modelId="{772BCF06-EB5E-4C80-BDD1-9F8AEAFD2953}" type="pres">
      <dgm:prSet presAssocID="{80CB1F98-645C-4415-B196-C87F1F941758}" presName="Name0" presStyleCnt="0">
        <dgm:presLayoutVars>
          <dgm:dir/>
          <dgm:resizeHandles val="exact"/>
        </dgm:presLayoutVars>
      </dgm:prSet>
      <dgm:spPr/>
    </dgm:pt>
    <dgm:pt modelId="{802D8A75-BB18-4B9D-BDC0-66B0AB00323D}" type="pres">
      <dgm:prSet presAssocID="{BCFA87C6-10EF-4E10-BC2A-F39E47FBF4F2}" presName="parTxOnly" presStyleLbl="node1" presStyleIdx="0" presStyleCnt="4" custScaleX="749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8DCE3-C994-42A0-B41C-1D7C8F358BD0}" type="pres">
      <dgm:prSet presAssocID="{BC41ABA7-A70A-48BD-ADBD-F1CDEFD2338F}" presName="parSpace" presStyleCnt="0"/>
      <dgm:spPr/>
    </dgm:pt>
    <dgm:pt modelId="{09229853-3ED3-4D7F-9A34-29570FDC7ED2}" type="pres">
      <dgm:prSet presAssocID="{6F55F0A1-8456-40FC-A1C1-B880E6DD400B}" presName="parTxOnly" presStyleLbl="node1" presStyleIdx="1" presStyleCnt="4" custScaleX="95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2A2100-D6FD-4529-93CB-75A482651A8F}" type="pres">
      <dgm:prSet presAssocID="{511CC2F0-D182-4E62-847E-322945E948DC}" presName="parSpace" presStyleCnt="0"/>
      <dgm:spPr/>
    </dgm:pt>
    <dgm:pt modelId="{F8706E15-2E37-4CD6-921D-295073D2A6A4}" type="pres">
      <dgm:prSet presAssocID="{49B8EC96-441E-409C-9188-360AB4CCD1A7}" presName="parTxOnly" presStyleLbl="node1" presStyleIdx="2" presStyleCnt="4" custScaleX="75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0D11-0687-442E-BFC5-11499CC16938}" type="pres">
      <dgm:prSet presAssocID="{8709E103-FCD3-4250-920A-80A370A2BEA1}" presName="parSpace" presStyleCnt="0"/>
      <dgm:spPr/>
    </dgm:pt>
    <dgm:pt modelId="{A10551AB-6746-4B40-9CAE-6F4C7DF46327}" type="pres">
      <dgm:prSet presAssocID="{CB30E141-0211-4ECB-A4D0-845929DC5FBC}" presName="parTxOnly" presStyleLbl="node1" presStyleIdx="3" presStyleCnt="4" custScaleX="637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FF8B5-D082-40A3-A903-A66E6B9043F3}" type="presOf" srcId="{CB30E141-0211-4ECB-A4D0-845929DC5FBC}" destId="{A10551AB-6746-4B40-9CAE-6F4C7DF46327}" srcOrd="0" destOrd="0" presId="urn:microsoft.com/office/officeart/2005/8/layout/hChevron3"/>
    <dgm:cxn modelId="{D99D9FA5-A974-45BC-A656-0BBC24943DB4}" type="presOf" srcId="{80CB1F98-645C-4415-B196-C87F1F941758}" destId="{772BCF06-EB5E-4C80-BDD1-9F8AEAFD2953}" srcOrd="0" destOrd="0" presId="urn:microsoft.com/office/officeart/2005/8/layout/hChevron3"/>
    <dgm:cxn modelId="{EB0B0204-F886-4694-A3AA-98F96A8A2390}" srcId="{80CB1F98-645C-4415-B196-C87F1F941758}" destId="{6F55F0A1-8456-40FC-A1C1-B880E6DD400B}" srcOrd="1" destOrd="0" parTransId="{F2B220C4-F5BA-4C12-A0B9-94AA70207B2A}" sibTransId="{511CC2F0-D182-4E62-847E-322945E948DC}"/>
    <dgm:cxn modelId="{3A7D3E0A-F53F-41F9-8F1F-402718E43C1A}" srcId="{80CB1F98-645C-4415-B196-C87F1F941758}" destId="{BCFA87C6-10EF-4E10-BC2A-F39E47FBF4F2}" srcOrd="0" destOrd="0" parTransId="{AC4688DA-1872-4999-98D0-A99262AA72DB}" sibTransId="{BC41ABA7-A70A-48BD-ADBD-F1CDEFD2338F}"/>
    <dgm:cxn modelId="{D02976E7-817E-4641-B7B4-D00B09D5C78B}" srcId="{80CB1F98-645C-4415-B196-C87F1F941758}" destId="{49B8EC96-441E-409C-9188-360AB4CCD1A7}" srcOrd="2" destOrd="0" parTransId="{AE7929CF-04DA-4920-88F7-3FC4977DFFE6}" sibTransId="{8709E103-FCD3-4250-920A-80A370A2BEA1}"/>
    <dgm:cxn modelId="{EA63A888-D34B-493D-9C58-ACF5A42CA963}" srcId="{80CB1F98-645C-4415-B196-C87F1F941758}" destId="{CB30E141-0211-4ECB-A4D0-845929DC5FBC}" srcOrd="3" destOrd="0" parTransId="{CABBD1FA-A75E-46A0-8A38-7FC22AB287C9}" sibTransId="{D516D977-9DC3-4613-8F32-70510C8CE218}"/>
    <dgm:cxn modelId="{423AB317-3739-4BDF-BE11-1AA2298FB534}" type="presOf" srcId="{49B8EC96-441E-409C-9188-360AB4CCD1A7}" destId="{F8706E15-2E37-4CD6-921D-295073D2A6A4}" srcOrd="0" destOrd="0" presId="urn:microsoft.com/office/officeart/2005/8/layout/hChevron3"/>
    <dgm:cxn modelId="{20AC3ECB-E04F-4DED-8E80-2F46A8F2CF64}" type="presOf" srcId="{BCFA87C6-10EF-4E10-BC2A-F39E47FBF4F2}" destId="{802D8A75-BB18-4B9D-BDC0-66B0AB00323D}" srcOrd="0" destOrd="0" presId="urn:microsoft.com/office/officeart/2005/8/layout/hChevron3"/>
    <dgm:cxn modelId="{D6A4A525-A59F-4A56-A9FB-526D3CEF3CA7}" type="presOf" srcId="{6F55F0A1-8456-40FC-A1C1-B880E6DD400B}" destId="{09229853-3ED3-4D7F-9A34-29570FDC7ED2}" srcOrd="0" destOrd="0" presId="urn:microsoft.com/office/officeart/2005/8/layout/hChevron3"/>
    <dgm:cxn modelId="{82B282C8-11FE-458B-8561-692B40C9DAC2}" type="presParOf" srcId="{772BCF06-EB5E-4C80-BDD1-9F8AEAFD2953}" destId="{802D8A75-BB18-4B9D-BDC0-66B0AB00323D}" srcOrd="0" destOrd="0" presId="urn:microsoft.com/office/officeart/2005/8/layout/hChevron3"/>
    <dgm:cxn modelId="{E4E5A28C-3B93-4B7D-B622-15184A00F7DE}" type="presParOf" srcId="{772BCF06-EB5E-4C80-BDD1-9F8AEAFD2953}" destId="{FF88DCE3-C994-42A0-B41C-1D7C8F358BD0}" srcOrd="1" destOrd="0" presId="urn:microsoft.com/office/officeart/2005/8/layout/hChevron3"/>
    <dgm:cxn modelId="{444699E4-8837-4FAE-9DD1-BB7A0BDDCF28}" type="presParOf" srcId="{772BCF06-EB5E-4C80-BDD1-9F8AEAFD2953}" destId="{09229853-3ED3-4D7F-9A34-29570FDC7ED2}" srcOrd="2" destOrd="0" presId="urn:microsoft.com/office/officeart/2005/8/layout/hChevron3"/>
    <dgm:cxn modelId="{BA41D703-FA17-4A96-94A8-5B7B092E0BF5}" type="presParOf" srcId="{772BCF06-EB5E-4C80-BDD1-9F8AEAFD2953}" destId="{142A2100-D6FD-4529-93CB-75A482651A8F}" srcOrd="3" destOrd="0" presId="urn:microsoft.com/office/officeart/2005/8/layout/hChevron3"/>
    <dgm:cxn modelId="{0F1E9E32-AF42-4C07-BE95-CE884EB1A2BF}" type="presParOf" srcId="{772BCF06-EB5E-4C80-BDD1-9F8AEAFD2953}" destId="{F8706E15-2E37-4CD6-921D-295073D2A6A4}" srcOrd="4" destOrd="0" presId="urn:microsoft.com/office/officeart/2005/8/layout/hChevron3"/>
    <dgm:cxn modelId="{24C3836B-64AA-4421-86B7-9852664255C5}" type="presParOf" srcId="{772BCF06-EB5E-4C80-BDD1-9F8AEAFD2953}" destId="{532E0D11-0687-442E-BFC5-11499CC16938}" srcOrd="5" destOrd="0" presId="urn:microsoft.com/office/officeart/2005/8/layout/hChevron3"/>
    <dgm:cxn modelId="{04C34281-E307-4E56-B6B2-48455B58230E}" type="presParOf" srcId="{772BCF06-EB5E-4C80-BDD1-9F8AEAFD2953}" destId="{A10551AB-6746-4B40-9CAE-6F4C7DF4632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D8A75-BB18-4B9D-BDC0-66B0AB00323D}">
      <dsp:nvSpPr>
        <dsp:cNvPr id="0" name=""/>
        <dsp:cNvSpPr/>
      </dsp:nvSpPr>
      <dsp:spPr>
        <a:xfrm>
          <a:off x="1631" y="0"/>
          <a:ext cx="3896320" cy="422759"/>
        </a:xfrm>
        <a:prstGeom prst="homePlate">
          <a:avLst/>
        </a:prstGeom>
        <a:solidFill>
          <a:schemeClr val="accent5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         </a:t>
          </a:r>
          <a:r>
            <a:rPr lang="fr-CA" sz="2200" b="0" kern="1200" dirty="0"/>
            <a:t>Principes</a:t>
          </a:r>
        </a:p>
      </dsp:txBody>
      <dsp:txXfrm>
        <a:off x="1631" y="0"/>
        <a:ext cx="3790630" cy="422759"/>
      </dsp:txXfrm>
    </dsp:sp>
    <dsp:sp modelId="{09229853-3ED3-4D7F-9A34-29570FDC7ED2}">
      <dsp:nvSpPr>
        <dsp:cNvPr id="0" name=""/>
        <dsp:cNvSpPr/>
      </dsp:nvSpPr>
      <dsp:spPr>
        <a:xfrm>
          <a:off x="2850201" y="0"/>
          <a:ext cx="4556245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Causes et divergences</a:t>
          </a:r>
        </a:p>
      </dsp:txBody>
      <dsp:txXfrm>
        <a:off x="3061581" y="0"/>
        <a:ext cx="4133486" cy="422759"/>
      </dsp:txXfrm>
    </dsp:sp>
    <dsp:sp modelId="{F8706E15-2E37-4CD6-921D-295073D2A6A4}">
      <dsp:nvSpPr>
        <dsp:cNvPr id="0" name=""/>
        <dsp:cNvSpPr/>
      </dsp:nvSpPr>
      <dsp:spPr>
        <a:xfrm>
          <a:off x="6358697" y="0"/>
          <a:ext cx="3950803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/>
            <a:t> </a:t>
          </a:r>
          <a:r>
            <a:rPr lang="fr-CA" sz="2200" kern="1200" dirty="0"/>
            <a:t>Suivi budgétaire</a:t>
          </a:r>
        </a:p>
      </dsp:txBody>
      <dsp:txXfrm>
        <a:off x="6570077" y="0"/>
        <a:ext cx="3528044" cy="422759"/>
      </dsp:txXfrm>
    </dsp:sp>
    <dsp:sp modelId="{A10551AB-6746-4B40-9CAE-6F4C7DF46327}">
      <dsp:nvSpPr>
        <dsp:cNvPr id="0" name=""/>
        <dsp:cNvSpPr/>
      </dsp:nvSpPr>
      <dsp:spPr>
        <a:xfrm>
          <a:off x="9261750" y="0"/>
          <a:ext cx="2928618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Exemple</a:t>
          </a:r>
        </a:p>
      </dsp:txBody>
      <dsp:txXfrm>
        <a:off x="9473130" y="0"/>
        <a:ext cx="2505859" cy="422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D8A75-BB18-4B9D-BDC0-66B0AB00323D}">
      <dsp:nvSpPr>
        <dsp:cNvPr id="0" name=""/>
        <dsp:cNvSpPr/>
      </dsp:nvSpPr>
      <dsp:spPr>
        <a:xfrm>
          <a:off x="2438" y="0"/>
          <a:ext cx="3920076" cy="422759"/>
        </a:xfrm>
        <a:prstGeom prst="homePlate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         </a:t>
          </a:r>
          <a:r>
            <a:rPr lang="fr-CA" sz="2200" b="0" kern="1200" dirty="0"/>
            <a:t>Principes</a:t>
          </a:r>
        </a:p>
      </dsp:txBody>
      <dsp:txXfrm>
        <a:off x="2438" y="0"/>
        <a:ext cx="3814386" cy="422759"/>
      </dsp:txXfrm>
    </dsp:sp>
    <dsp:sp modelId="{09229853-3ED3-4D7F-9A34-29570FDC7ED2}">
      <dsp:nvSpPr>
        <dsp:cNvPr id="0" name=""/>
        <dsp:cNvSpPr/>
      </dsp:nvSpPr>
      <dsp:spPr>
        <a:xfrm>
          <a:off x="2975968" y="0"/>
          <a:ext cx="4520518" cy="422759"/>
        </a:xfrm>
        <a:prstGeom prst="chevron">
          <a:avLst/>
        </a:prstGeom>
        <a:solidFill>
          <a:schemeClr val="accent5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Causes et divergences</a:t>
          </a:r>
        </a:p>
      </dsp:txBody>
      <dsp:txXfrm>
        <a:off x="3187348" y="0"/>
        <a:ext cx="4097759" cy="422759"/>
      </dsp:txXfrm>
    </dsp:sp>
    <dsp:sp modelId="{F8706E15-2E37-4CD6-921D-295073D2A6A4}">
      <dsp:nvSpPr>
        <dsp:cNvPr id="0" name=""/>
        <dsp:cNvSpPr/>
      </dsp:nvSpPr>
      <dsp:spPr>
        <a:xfrm>
          <a:off x="6549940" y="0"/>
          <a:ext cx="3569191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/>
            <a:t> </a:t>
          </a:r>
          <a:r>
            <a:rPr lang="fr-CA" sz="2200" kern="1200" dirty="0"/>
            <a:t>Suivi budgétaire</a:t>
          </a:r>
        </a:p>
      </dsp:txBody>
      <dsp:txXfrm>
        <a:off x="6761320" y="0"/>
        <a:ext cx="3146432" cy="422759"/>
      </dsp:txXfrm>
    </dsp:sp>
    <dsp:sp modelId="{A10551AB-6746-4B40-9CAE-6F4C7DF46327}">
      <dsp:nvSpPr>
        <dsp:cNvPr id="0" name=""/>
        <dsp:cNvSpPr/>
      </dsp:nvSpPr>
      <dsp:spPr>
        <a:xfrm>
          <a:off x="9172584" y="0"/>
          <a:ext cx="3016976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Exemple</a:t>
          </a:r>
        </a:p>
      </dsp:txBody>
      <dsp:txXfrm>
        <a:off x="9383964" y="0"/>
        <a:ext cx="2594217" cy="422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D8A75-BB18-4B9D-BDC0-66B0AB00323D}">
      <dsp:nvSpPr>
        <dsp:cNvPr id="0" name=""/>
        <dsp:cNvSpPr/>
      </dsp:nvSpPr>
      <dsp:spPr>
        <a:xfrm>
          <a:off x="3092" y="0"/>
          <a:ext cx="3907436" cy="422759"/>
        </a:xfrm>
        <a:prstGeom prst="homePlate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         </a:t>
          </a:r>
          <a:r>
            <a:rPr lang="fr-CA" sz="2200" b="0" kern="1200" dirty="0"/>
            <a:t>Principes</a:t>
          </a:r>
        </a:p>
      </dsp:txBody>
      <dsp:txXfrm>
        <a:off x="3092" y="0"/>
        <a:ext cx="3801746" cy="422759"/>
      </dsp:txXfrm>
    </dsp:sp>
    <dsp:sp modelId="{09229853-3ED3-4D7F-9A34-29570FDC7ED2}">
      <dsp:nvSpPr>
        <dsp:cNvPr id="0" name=""/>
        <dsp:cNvSpPr/>
      </dsp:nvSpPr>
      <dsp:spPr>
        <a:xfrm>
          <a:off x="2893735" y="0"/>
          <a:ext cx="4747460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Causes et divergences</a:t>
          </a:r>
        </a:p>
      </dsp:txBody>
      <dsp:txXfrm>
        <a:off x="3105115" y="0"/>
        <a:ext cx="4324701" cy="422759"/>
      </dsp:txXfrm>
    </dsp:sp>
    <dsp:sp modelId="{F8706E15-2E37-4CD6-921D-295073D2A6A4}">
      <dsp:nvSpPr>
        <dsp:cNvPr id="0" name=""/>
        <dsp:cNvSpPr/>
      </dsp:nvSpPr>
      <dsp:spPr>
        <a:xfrm>
          <a:off x="6624402" y="0"/>
          <a:ext cx="3834075" cy="422759"/>
        </a:xfrm>
        <a:prstGeom prst="chevron">
          <a:avLst/>
        </a:prstGeom>
        <a:solidFill>
          <a:schemeClr val="accent5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/>
            <a:t> </a:t>
          </a:r>
          <a:r>
            <a:rPr lang="fr-CA" sz="2200" kern="1200" dirty="0"/>
            <a:t>Suivi budgétaire</a:t>
          </a:r>
        </a:p>
      </dsp:txBody>
      <dsp:txXfrm>
        <a:off x="6835782" y="0"/>
        <a:ext cx="3411316" cy="422759"/>
      </dsp:txXfrm>
    </dsp:sp>
    <dsp:sp modelId="{A10551AB-6746-4B40-9CAE-6F4C7DF46327}">
      <dsp:nvSpPr>
        <dsp:cNvPr id="0" name=""/>
        <dsp:cNvSpPr/>
      </dsp:nvSpPr>
      <dsp:spPr>
        <a:xfrm>
          <a:off x="9441683" y="0"/>
          <a:ext cx="2747224" cy="42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Exemple</a:t>
          </a:r>
        </a:p>
      </dsp:txBody>
      <dsp:txXfrm>
        <a:off x="9653063" y="0"/>
        <a:ext cx="2324465" cy="422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D8A75-BB18-4B9D-BDC0-66B0AB00323D}">
      <dsp:nvSpPr>
        <dsp:cNvPr id="0" name=""/>
        <dsp:cNvSpPr/>
      </dsp:nvSpPr>
      <dsp:spPr>
        <a:xfrm>
          <a:off x="3983" y="0"/>
          <a:ext cx="3737790" cy="422759"/>
        </a:xfrm>
        <a:prstGeom prst="homePlate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         </a:t>
          </a:r>
          <a:r>
            <a:rPr lang="fr-CA" sz="2200" b="0" kern="1200" dirty="0"/>
            <a:t>Principes</a:t>
          </a:r>
        </a:p>
      </dsp:txBody>
      <dsp:txXfrm>
        <a:off x="3983" y="0"/>
        <a:ext cx="3632100" cy="422759"/>
      </dsp:txXfrm>
    </dsp:sp>
    <dsp:sp modelId="{09229853-3ED3-4D7F-9A34-29570FDC7ED2}">
      <dsp:nvSpPr>
        <dsp:cNvPr id="0" name=""/>
        <dsp:cNvSpPr/>
      </dsp:nvSpPr>
      <dsp:spPr>
        <a:xfrm>
          <a:off x="2752365" y="0"/>
          <a:ext cx="4725221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Causes et divergences</a:t>
          </a:r>
        </a:p>
      </dsp:txBody>
      <dsp:txXfrm>
        <a:off x="2963745" y="0"/>
        <a:ext cx="4302462" cy="422759"/>
      </dsp:txXfrm>
    </dsp:sp>
    <dsp:sp modelId="{F8706E15-2E37-4CD6-921D-295073D2A6A4}">
      <dsp:nvSpPr>
        <dsp:cNvPr id="0" name=""/>
        <dsp:cNvSpPr/>
      </dsp:nvSpPr>
      <dsp:spPr>
        <a:xfrm>
          <a:off x="6488177" y="0"/>
          <a:ext cx="3730815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/>
            <a:t> </a:t>
          </a:r>
          <a:r>
            <a:rPr lang="fr-CA" sz="2200" kern="1200" dirty="0"/>
            <a:t>Suivi budgétaire</a:t>
          </a:r>
        </a:p>
      </dsp:txBody>
      <dsp:txXfrm>
        <a:off x="6699557" y="0"/>
        <a:ext cx="3308056" cy="422759"/>
      </dsp:txXfrm>
    </dsp:sp>
    <dsp:sp modelId="{A10551AB-6746-4B40-9CAE-6F4C7DF46327}">
      <dsp:nvSpPr>
        <dsp:cNvPr id="0" name=""/>
        <dsp:cNvSpPr/>
      </dsp:nvSpPr>
      <dsp:spPr>
        <a:xfrm>
          <a:off x="9229583" y="0"/>
          <a:ext cx="2958432" cy="422759"/>
        </a:xfrm>
        <a:prstGeom prst="chevron">
          <a:avLst/>
        </a:prstGeom>
        <a:solidFill>
          <a:schemeClr val="accent5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Exemple</a:t>
          </a:r>
        </a:p>
      </dsp:txBody>
      <dsp:txXfrm>
        <a:off x="9440963" y="0"/>
        <a:ext cx="2535673" cy="4227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D8A75-BB18-4B9D-BDC0-66B0AB00323D}">
      <dsp:nvSpPr>
        <dsp:cNvPr id="0" name=""/>
        <dsp:cNvSpPr/>
      </dsp:nvSpPr>
      <dsp:spPr>
        <a:xfrm>
          <a:off x="3224" y="0"/>
          <a:ext cx="3658535" cy="422759"/>
        </a:xfrm>
        <a:prstGeom prst="homePlate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         </a:t>
          </a:r>
          <a:r>
            <a:rPr lang="fr-CA" sz="2200" b="0" kern="1200" dirty="0"/>
            <a:t>Principes</a:t>
          </a:r>
        </a:p>
      </dsp:txBody>
      <dsp:txXfrm>
        <a:off x="3224" y="0"/>
        <a:ext cx="3552845" cy="422759"/>
      </dsp:txXfrm>
    </dsp:sp>
    <dsp:sp modelId="{09229853-3ED3-4D7F-9A34-29570FDC7ED2}">
      <dsp:nvSpPr>
        <dsp:cNvPr id="0" name=""/>
        <dsp:cNvSpPr/>
      </dsp:nvSpPr>
      <dsp:spPr>
        <a:xfrm>
          <a:off x="2685447" y="0"/>
          <a:ext cx="4662673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 Causes et divergences</a:t>
          </a:r>
        </a:p>
      </dsp:txBody>
      <dsp:txXfrm>
        <a:off x="2896827" y="0"/>
        <a:ext cx="4239914" cy="422759"/>
      </dsp:txXfrm>
    </dsp:sp>
    <dsp:sp modelId="{F8706E15-2E37-4CD6-921D-295073D2A6A4}">
      <dsp:nvSpPr>
        <dsp:cNvPr id="0" name=""/>
        <dsp:cNvSpPr/>
      </dsp:nvSpPr>
      <dsp:spPr>
        <a:xfrm>
          <a:off x="6371808" y="0"/>
          <a:ext cx="3681430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/>
            <a:t> </a:t>
          </a:r>
          <a:r>
            <a:rPr lang="fr-CA" sz="2200" kern="1200" dirty="0"/>
            <a:t>Suivi budgétaire</a:t>
          </a:r>
        </a:p>
      </dsp:txBody>
      <dsp:txXfrm>
        <a:off x="6583188" y="0"/>
        <a:ext cx="3258671" cy="422759"/>
      </dsp:txXfrm>
    </dsp:sp>
    <dsp:sp modelId="{A10551AB-6746-4B40-9CAE-6F4C7DF46327}">
      <dsp:nvSpPr>
        <dsp:cNvPr id="0" name=""/>
        <dsp:cNvSpPr/>
      </dsp:nvSpPr>
      <dsp:spPr>
        <a:xfrm>
          <a:off x="9076926" y="0"/>
          <a:ext cx="3111849" cy="422759"/>
        </a:xfrm>
        <a:prstGeom prst="chevron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2200" kern="1200" dirty="0"/>
            <a:t>Exemple</a:t>
          </a:r>
        </a:p>
      </dsp:txBody>
      <dsp:txXfrm>
        <a:off x="9288306" y="0"/>
        <a:ext cx="2689090" cy="422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AC48E57-4892-4CF7-8986-97CACC872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84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Cliquez pour modifier les styles du texte du masque</a:t>
            </a:r>
          </a:p>
          <a:p>
            <a:pPr lvl="1"/>
            <a:r>
              <a:rPr lang="en-US" noProof="0"/>
              <a:t>Deuxième niveau</a:t>
            </a:r>
          </a:p>
          <a:p>
            <a:pPr lvl="2"/>
            <a:r>
              <a:rPr lang="en-US" noProof="0"/>
              <a:t>Troisième niveau</a:t>
            </a:r>
          </a:p>
          <a:p>
            <a:pPr lvl="3"/>
            <a:r>
              <a:rPr lang="en-US" noProof="0"/>
              <a:t>Quatrième niveau</a:t>
            </a:r>
          </a:p>
          <a:p>
            <a:pPr lvl="4"/>
            <a:r>
              <a:rPr lang="en-US" noProof="0"/>
              <a:t>Cinquième niveau</a:t>
            </a:r>
          </a:p>
        </p:txBody>
      </p:sp>
      <p:sp>
        <p:nvSpPr>
          <p:cNvPr id="1024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454692E-D5DC-4B8D-AAA7-72F7F4695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8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6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CA" dirty="0"/>
              <a:t>Contenu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853136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Point 1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29184"/>
          </a:xfrm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63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oi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47472"/>
          </a:xfrm>
          <a:solidFill>
            <a:schemeClr val="accent1"/>
          </a:solidFill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  <p:graphicFrame>
        <p:nvGraphicFramePr>
          <p:cNvPr id="7" name="Diagramme 6"/>
          <p:cNvGraphicFramePr/>
          <p:nvPr userDrawn="1">
            <p:extLst>
              <p:ext uri="{D42A27DB-BD31-4B8C-83A1-F6EECF244321}">
                <p14:modId xmlns:p14="http://schemas.microsoft.com/office/powerpoint/2010/main" val="3412063175"/>
              </p:ext>
            </p:extLst>
          </p:nvPr>
        </p:nvGraphicFramePr>
        <p:xfrm>
          <a:off x="0" y="6453336"/>
          <a:ext cx="12192000" cy="42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8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oi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29184"/>
          </a:xfrm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  <p:graphicFrame>
        <p:nvGraphicFramePr>
          <p:cNvPr id="7" name="Diagramme 6"/>
          <p:cNvGraphicFramePr/>
          <p:nvPr userDrawn="1">
            <p:extLst>
              <p:ext uri="{D42A27DB-BD31-4B8C-83A1-F6EECF244321}">
                <p14:modId xmlns:p14="http://schemas.microsoft.com/office/powerpoint/2010/main" val="829162799"/>
              </p:ext>
            </p:extLst>
          </p:nvPr>
        </p:nvGraphicFramePr>
        <p:xfrm>
          <a:off x="0" y="6453336"/>
          <a:ext cx="12192000" cy="42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2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oi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29184"/>
          </a:xfrm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  <p:graphicFrame>
        <p:nvGraphicFramePr>
          <p:cNvPr id="7" name="Diagramme 6"/>
          <p:cNvGraphicFramePr/>
          <p:nvPr userDrawn="1">
            <p:extLst>
              <p:ext uri="{D42A27DB-BD31-4B8C-83A1-F6EECF244321}">
                <p14:modId xmlns:p14="http://schemas.microsoft.com/office/powerpoint/2010/main" val="780839635"/>
              </p:ext>
            </p:extLst>
          </p:nvPr>
        </p:nvGraphicFramePr>
        <p:xfrm>
          <a:off x="0" y="6453336"/>
          <a:ext cx="12192000" cy="42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8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oi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29184"/>
          </a:xfrm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  <p:graphicFrame>
        <p:nvGraphicFramePr>
          <p:cNvPr id="7" name="Diagramme 6"/>
          <p:cNvGraphicFramePr/>
          <p:nvPr userDrawn="1">
            <p:extLst>
              <p:ext uri="{D42A27DB-BD31-4B8C-83A1-F6EECF244321}">
                <p14:modId xmlns:p14="http://schemas.microsoft.com/office/powerpoint/2010/main" val="4220085764"/>
              </p:ext>
            </p:extLst>
          </p:nvPr>
        </p:nvGraphicFramePr>
        <p:xfrm>
          <a:off x="0" y="6453336"/>
          <a:ext cx="12192000" cy="42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6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fr-FR" dirty="0"/>
              <a:t>Résumé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/>
          <a:lstStyle>
            <a:lvl1pPr marL="182880" indent="-182880">
              <a:buClr>
                <a:schemeClr val="tx2"/>
              </a:buClr>
              <a:buFont typeface="Wingdings" pitchFamily="2" charset="2"/>
              <a:buChar char="§"/>
              <a:defRPr sz="2800"/>
            </a:lvl1pPr>
            <a:lvl2pPr marL="457200" indent="-182880">
              <a:buClr>
                <a:schemeClr val="tx2"/>
              </a:buClr>
              <a:buFont typeface="Wingdings" pitchFamily="2" charset="2"/>
              <a:buChar char="§"/>
              <a:defRPr sz="2400"/>
            </a:lvl2pPr>
            <a:lvl3pPr marL="731520" indent="-182880">
              <a:buClr>
                <a:schemeClr val="tx2"/>
              </a:buClr>
              <a:buFont typeface="Wingdings" pitchFamily="2" charset="2"/>
              <a:buChar char="§"/>
              <a:defRPr sz="2000"/>
            </a:lvl3pPr>
            <a:lvl4pPr marL="1005840" indent="-182880">
              <a:buClr>
                <a:schemeClr val="tx2"/>
              </a:buClr>
              <a:buFont typeface="Wingdings" pitchFamily="2" charset="2"/>
              <a:buChar char="§"/>
              <a:defRPr sz="1800"/>
            </a:lvl4pPr>
            <a:lvl5pPr marL="1188720" indent="-137160">
              <a:buClr>
                <a:schemeClr val="tx2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5574" y="0"/>
            <a:ext cx="7680853" cy="329184"/>
          </a:xfrm>
        </p:spPr>
        <p:txBody>
          <a:bodyPr/>
          <a:lstStyle>
            <a:lvl1pPr>
              <a:defRPr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</a:t>
            </a:r>
            <a:r>
              <a:rPr lang="fr-CA" dirty="0">
                <a:latin typeface="Arial"/>
              </a:rPr>
              <a:t>Suivi de l’avancement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4552" y="18288"/>
            <a:ext cx="517848" cy="329184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  <p:graphicFrame>
        <p:nvGraphicFramePr>
          <p:cNvPr id="7" name="Diagramme 6"/>
          <p:cNvGraphicFramePr/>
          <p:nvPr userDrawn="1">
            <p:extLst>
              <p:ext uri="{D42A27DB-BD31-4B8C-83A1-F6EECF244321}">
                <p14:modId xmlns:p14="http://schemas.microsoft.com/office/powerpoint/2010/main" val="1193821613"/>
              </p:ext>
            </p:extLst>
          </p:nvPr>
        </p:nvGraphicFramePr>
        <p:xfrm>
          <a:off x="0" y="6453336"/>
          <a:ext cx="12192000" cy="422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36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2A69ECA-4226-4BEC-AC69-CCE2E24386C9}" type="datetime2">
              <a:rPr lang="en-US" smtClean="0"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Monday, January 25, 2021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Arial"/>
              </a:rPr>
              <a:t>LOG3900 – INF3995 – Jérôme </a:t>
            </a:r>
            <a:r>
              <a:rPr lang="fr-FR" dirty="0" err="1">
                <a:latin typeface="Arial"/>
              </a:rPr>
              <a:t>Collin</a:t>
            </a:r>
            <a:r>
              <a:rPr lang="fr-FR" dirty="0">
                <a:latin typeface="Arial"/>
              </a:rPr>
              <a:t> et Olivier Gendreau</a:t>
            </a:r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 smtClean="0">
                <a:latin typeface="Arial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58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22" r:id="rId4"/>
    <p:sldLayoutId id="2147483723" r:id="rId5"/>
    <p:sldLayoutId id="2147483724" r:id="rId6"/>
    <p:sldLayoutId id="2147483725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2"/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tx2"/>
        </a:buClr>
        <a:buSzPct val="9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1052737"/>
            <a:ext cx="10464800" cy="224609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fr-CA" sz="4000" b="1" dirty="0">
                <a:solidFill>
                  <a:schemeClr val="accent5">
                    <a:lumMod val="75000"/>
                  </a:schemeClr>
                </a:solidFill>
              </a:rPr>
              <a:t>LOG3900</a:t>
            </a:r>
            <a:r>
              <a:rPr lang="fr-CA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fr-CA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</a:rPr>
              <a:t>PROJET D’ÉVOLUTION </a:t>
            </a:r>
            <a:br>
              <a:rPr lang="fr-CA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</a:rPr>
              <a:t>D’UN LOGICIEL</a:t>
            </a:r>
            <a:br>
              <a:rPr lang="fr-CA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CA" sz="3600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fr-CA" sz="3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</a:rPr>
              <a:t>VOLET GESTION DE PROJET</a:t>
            </a:r>
            <a:r>
              <a:rPr lang="fr-CA" sz="3200" b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fr-CA" sz="32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CA" sz="3200" b="1" dirty="0">
                <a:solidFill>
                  <a:schemeClr val="accent5">
                    <a:lumMod val="75000"/>
                  </a:schemeClr>
                </a:solidFill>
              </a:rPr>
              <a:t>SUIVI DE L’AVANCEMENT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10464800" cy="2660103"/>
          </a:xfrm>
        </p:spPr>
        <p:txBody>
          <a:bodyPr>
            <a:normAutofit/>
          </a:bodyPr>
          <a:lstStyle/>
          <a:p>
            <a:r>
              <a:rPr lang="fr-CA" kern="0" dirty="0"/>
              <a:t>Jérôme </a:t>
            </a:r>
            <a:r>
              <a:rPr lang="fr-CA" kern="0" dirty="0" err="1"/>
              <a:t>Collin</a:t>
            </a:r>
            <a:r>
              <a:rPr lang="fr-CA" kern="0" dirty="0"/>
              <a:t>		</a:t>
            </a:r>
            <a:r>
              <a:rPr lang="fr-CA" kern="0" dirty="0" err="1"/>
              <a:t>Ing</a:t>
            </a:r>
            <a:r>
              <a:rPr lang="fr-CA" kern="0" dirty="0"/>
              <a:t>., </a:t>
            </a:r>
            <a:r>
              <a:rPr lang="fr-CA" kern="0" dirty="0" err="1"/>
              <a:t>M.Sc.A</a:t>
            </a:r>
            <a:r>
              <a:rPr lang="fr-CA" kern="0" dirty="0"/>
              <a:t>.</a:t>
            </a:r>
          </a:p>
          <a:p>
            <a:r>
              <a:rPr lang="fr-CA" kern="0" dirty="0"/>
              <a:t>Michel C. Desmarais	</a:t>
            </a:r>
            <a:r>
              <a:rPr lang="fr-CA" kern="0" dirty="0" err="1"/>
              <a:t>Ph.D</a:t>
            </a:r>
            <a:r>
              <a:rPr lang="fr-CA" kern="0" dirty="0"/>
              <a:t>.</a:t>
            </a:r>
          </a:p>
          <a:p>
            <a:r>
              <a:rPr lang="fr-CA" kern="0" dirty="0"/>
              <a:t>Olivier Gendreau		</a:t>
            </a:r>
            <a:r>
              <a:rPr lang="fr-CA" kern="0" dirty="0" err="1"/>
              <a:t>Ing</a:t>
            </a:r>
            <a:r>
              <a:rPr lang="fr-CA" kern="0" dirty="0"/>
              <a:t>., </a:t>
            </a:r>
            <a:r>
              <a:rPr lang="fr-CA" kern="0" dirty="0" err="1"/>
              <a:t>Ph.D</a:t>
            </a:r>
            <a:r>
              <a:rPr lang="fr-CA" kern="0" dirty="0"/>
              <a:t>.</a:t>
            </a:r>
            <a:endParaRPr lang="en-US" kern="0" dirty="0"/>
          </a:p>
          <a:p>
            <a:endParaRPr lang="fr-CA" dirty="0"/>
          </a:p>
          <a:p>
            <a:endParaRPr lang="fr-CA" dirty="0"/>
          </a:p>
          <a:p>
            <a:r>
              <a:rPr lang="fr-CA" sz="2000" dirty="0"/>
              <a:t>Département de génie informatique et génie logiciel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38" y="4293096"/>
            <a:ext cx="3579876" cy="17007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D6D4B-BD6D-4DE7-87C1-CCC5F919BA9B}"/>
              </a:ext>
            </a:extLst>
          </p:cNvPr>
          <p:cNvSpPr/>
          <p:nvPr/>
        </p:nvSpPr>
        <p:spPr>
          <a:xfrm>
            <a:off x="3992596" y="648000"/>
            <a:ext cx="7392144" cy="136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4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INF3995</a:t>
            </a:r>
            <a:r>
              <a:rPr lang="fr-CA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/>
            </a:r>
            <a:br>
              <a:rPr lang="fr-CA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</a:br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PROJET DE CONCEPTION </a:t>
            </a:r>
          </a:p>
          <a:p>
            <a:pPr algn="r"/>
            <a:r>
              <a:rPr lang="fr-CA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D’UN SYSTÈME INFORMATIQUE</a:t>
            </a:r>
            <a:endParaRPr lang="fr-CA" dirty="0">
              <a:latin typeface="+mj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6FE33D76-CAF3-4A09-9043-EC2AF6E2E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4400" y="60052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7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424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reliées à l’échéancier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63711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CA" dirty="0"/>
              <a:t>Durée plus longue que prévue pour compléter une activité, pour résoudre un problème technique</a:t>
            </a:r>
          </a:p>
          <a:p>
            <a:pPr>
              <a:lnSpc>
                <a:spcPct val="90000"/>
              </a:lnSpc>
            </a:pPr>
            <a:endParaRPr lang="fr-CA" dirty="0"/>
          </a:p>
          <a:p>
            <a:pPr>
              <a:lnSpc>
                <a:spcPct val="90000"/>
              </a:lnSpc>
            </a:pPr>
            <a:r>
              <a:rPr lang="fr-CA" dirty="0"/>
              <a:t>Durée requise pour résoudre un problème nouveau</a:t>
            </a:r>
          </a:p>
          <a:p>
            <a:pPr>
              <a:lnSpc>
                <a:spcPct val="90000"/>
              </a:lnSpc>
            </a:pPr>
            <a:endParaRPr lang="fr-CA" dirty="0"/>
          </a:p>
          <a:p>
            <a:pPr>
              <a:lnSpc>
                <a:spcPct val="90000"/>
              </a:lnSpc>
            </a:pPr>
            <a:r>
              <a:rPr lang="fr-CA" dirty="0"/>
              <a:t>Mauvaise estimation de la durée des tâches à réaliser</a:t>
            </a:r>
          </a:p>
          <a:p>
            <a:pPr>
              <a:lnSpc>
                <a:spcPct val="90000"/>
              </a:lnSpc>
            </a:pPr>
            <a:endParaRPr lang="fr-CA" dirty="0"/>
          </a:p>
          <a:p>
            <a:pPr>
              <a:lnSpc>
                <a:spcPct val="90000"/>
              </a:lnSpc>
            </a:pPr>
            <a:r>
              <a:rPr lang="fr-CA" dirty="0"/>
              <a:t>Pénurie de ressources humaines, matérielles et d’équipement</a:t>
            </a:r>
          </a:p>
          <a:p>
            <a:pPr>
              <a:lnSpc>
                <a:spcPct val="90000"/>
              </a:lnSpc>
            </a:pPr>
            <a:endParaRPr lang="fr-CA" dirty="0"/>
          </a:p>
          <a:p>
            <a:pPr>
              <a:lnSpc>
                <a:spcPct val="90000"/>
              </a:lnSpc>
            </a:pPr>
            <a:r>
              <a:rPr lang="fr-CA" dirty="0"/>
              <a:t>Répercussions des retards de réalisation de certaines activités (chemin critique)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10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DA6A83C3-2CB7-4D5B-8BB2-970C55359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9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Principes du suivi de l’avancement</a:t>
            </a:r>
          </a:p>
          <a:p>
            <a:endParaRPr lang="fr-CA" b="1" dirty="0"/>
          </a:p>
          <a:p>
            <a:r>
              <a:rPr lang="fr-CA" dirty="0"/>
              <a:t>Causes et divergences</a:t>
            </a:r>
          </a:p>
          <a:p>
            <a:endParaRPr lang="fr-CA" dirty="0"/>
          </a:p>
          <a:p>
            <a:r>
              <a:rPr lang="fr-CA" b="1" dirty="0"/>
              <a:t>Valeur acquise, CBTP, CBTR, CRTR</a:t>
            </a:r>
          </a:p>
          <a:p>
            <a:endParaRPr lang="fr-CA" dirty="0"/>
          </a:p>
          <a:p>
            <a:r>
              <a:rPr lang="fr-CA" dirty="0"/>
              <a:t>Exemple</a:t>
            </a:r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en-US" dirty="0">
              <a:latin typeface="+mn-lt"/>
            </a:endParaRPr>
          </a:p>
        </p:txBody>
      </p:sp>
      <p:pic>
        <p:nvPicPr>
          <p:cNvPr id="8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ADB9F50E-2CB2-4114-B225-F03D195E9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7650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CBTP et CRTR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CBTP : Coût budgété du travail planifié</a:t>
            </a:r>
          </a:p>
          <a:p>
            <a:r>
              <a:rPr lang="fr-CA" dirty="0"/>
              <a:t>CRTR : Coût réel du travail réalisé</a:t>
            </a:r>
          </a:p>
          <a:p>
            <a:pPr lvl="1"/>
            <a:r>
              <a:rPr lang="fr-CA" dirty="0"/>
              <a:t>Donnée fournie à partir du système comptable : feuilles de temps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6" name="Picture 4" descr="avant1">
            <a:extLst>
              <a:ext uri="{FF2B5EF4-FFF2-40B4-BE49-F238E27FC236}">
                <a16:creationId xmlns:a16="http://schemas.microsoft.com/office/drawing/2014/main" id="{50716F61-ECBE-4CB1-84D0-C9568F684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228" y="3084556"/>
            <a:ext cx="7519543" cy="315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6C8E1323-4049-4DCD-A3C3-18326EBB3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8676" y="5805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03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CBTR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1247040" cy="46371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A" dirty="0"/>
              <a:t>CBTR : Coût budgété du travail réalisé</a:t>
            </a:r>
          </a:p>
          <a:p>
            <a:pPr>
              <a:lnSpc>
                <a:spcPct val="90000"/>
              </a:lnSpc>
            </a:pPr>
            <a:r>
              <a:rPr lang="fr-CA" dirty="0"/>
              <a:t>Combien </a:t>
            </a:r>
            <a:r>
              <a:rPr lang="fr-CA" b="1" dirty="0"/>
              <a:t>vaut</a:t>
            </a:r>
            <a:r>
              <a:rPr lang="fr-CA" dirty="0"/>
              <a:t> le travail exécuté à la fin du mois 3 ?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La phase de définition s'est effectuée dans les temps et budgets (15 000 $).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La phase d’élaboration a été problématique :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Après 4 semaines, le programmeur et l'analyste sont libérés 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Le chef de projet a réduit son imputation</a:t>
            </a:r>
          </a:p>
          <a:p>
            <a:pPr lvl="2">
              <a:lnSpc>
                <a:spcPct val="90000"/>
              </a:lnSpc>
            </a:pPr>
            <a:r>
              <a:rPr lang="fr-CA" dirty="0">
                <a:solidFill>
                  <a:schemeClr val="accent1"/>
                </a:solidFill>
              </a:rPr>
              <a:t>Bref, on estime que le travail d’élaboration n'est réalisé qu’à 30 %.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CBTR</a:t>
            </a:r>
            <a:r>
              <a:rPr lang="fr-CA" baseline="-25000" dirty="0"/>
              <a:t>3</a:t>
            </a:r>
            <a:r>
              <a:rPr lang="fr-CA" dirty="0"/>
              <a:t> 	= 15 000 $ + 30% (16 000 $ + 16 000 $)</a:t>
            </a:r>
          </a:p>
          <a:p>
            <a:pPr lvl="2">
              <a:lnSpc>
                <a:spcPct val="90000"/>
              </a:lnSpc>
              <a:buNone/>
            </a:pPr>
            <a:r>
              <a:rPr lang="fr-CA" dirty="0"/>
              <a:t>			= 24 600 $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3B46B85A-9405-40D5-9278-4B7DE6360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1969" y="5745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68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VC et 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1247040" cy="46371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A" b="1" dirty="0">
                <a:solidFill>
                  <a:schemeClr val="accent1"/>
                </a:solidFill>
              </a:rPr>
              <a:t>VC : Variance par rapport aux coûts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Économie réalisée ou dépassement par rapport au budget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100" dirty="0"/>
              <a:t>	</a:t>
            </a:r>
            <a:r>
              <a:rPr lang="fr-CA" sz="2400" dirty="0"/>
              <a:t>VC  </a:t>
            </a:r>
            <a:r>
              <a:rPr lang="fr-CA" sz="1050" dirty="0"/>
              <a:t> </a:t>
            </a:r>
            <a:r>
              <a:rPr lang="fr-CA" sz="2400" dirty="0"/>
              <a:t>= CBTR – CRTR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400" dirty="0"/>
              <a:t>	VC</a:t>
            </a:r>
            <a:r>
              <a:rPr lang="fr-CA" sz="2400" baseline="-25000" dirty="0"/>
              <a:t>3</a:t>
            </a:r>
            <a:r>
              <a:rPr lang="fr-CA" sz="2400" dirty="0"/>
              <a:t> </a:t>
            </a:r>
            <a:r>
              <a:rPr lang="fr-CA" sz="600" dirty="0"/>
              <a:t> </a:t>
            </a:r>
            <a:r>
              <a:rPr lang="fr-CA" sz="2400" dirty="0"/>
              <a:t>= $24600 – $28000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400" dirty="0"/>
              <a:t>		     </a:t>
            </a:r>
            <a:r>
              <a:rPr lang="fr-CA" sz="1200" dirty="0"/>
              <a:t> </a:t>
            </a:r>
            <a:r>
              <a:rPr lang="fr-CA" sz="2400" dirty="0"/>
              <a:t>= </a:t>
            </a:r>
            <a:r>
              <a:rPr lang="fr-CA" sz="2400" dirty="0">
                <a:solidFill>
                  <a:schemeClr val="accent1"/>
                </a:solidFill>
              </a:rPr>
              <a:t>( $3400 )</a:t>
            </a:r>
          </a:p>
          <a:p>
            <a:pPr lvl="2">
              <a:lnSpc>
                <a:spcPct val="90000"/>
              </a:lnSpc>
              <a:buNone/>
            </a:pPr>
            <a:endParaRPr lang="fr-CA" sz="21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fr-CA" b="1" dirty="0">
                <a:solidFill>
                  <a:schemeClr val="accent1"/>
                </a:solidFill>
              </a:rPr>
              <a:t>VE : Variance par rapport à l’échéancier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Avance ou retard par rapport à l’échéancier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100" dirty="0"/>
              <a:t>	</a:t>
            </a:r>
            <a:r>
              <a:rPr lang="fr-CA" sz="2400" dirty="0"/>
              <a:t>VE  </a:t>
            </a:r>
            <a:r>
              <a:rPr lang="fr-CA" sz="1100" dirty="0"/>
              <a:t> </a:t>
            </a:r>
            <a:r>
              <a:rPr lang="fr-CA" sz="2400" dirty="0"/>
              <a:t>= CBTR – CBTP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400" dirty="0"/>
              <a:t>	VE</a:t>
            </a:r>
            <a:r>
              <a:rPr lang="fr-CA" sz="2400" baseline="-25000" dirty="0"/>
              <a:t>3</a:t>
            </a:r>
            <a:r>
              <a:rPr lang="fr-CA" sz="2400" dirty="0"/>
              <a:t> = $24600 – $47000</a:t>
            </a:r>
          </a:p>
          <a:p>
            <a:pPr lvl="2">
              <a:lnSpc>
                <a:spcPct val="90000"/>
              </a:lnSpc>
              <a:buNone/>
            </a:pPr>
            <a:r>
              <a:rPr lang="fr-CA" sz="2400" dirty="0"/>
              <a:t>		     = </a:t>
            </a:r>
            <a:r>
              <a:rPr lang="fr-CA" sz="2400" dirty="0">
                <a:solidFill>
                  <a:schemeClr val="accent1"/>
                </a:solidFill>
              </a:rPr>
              <a:t>( $22400 )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8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736EFE59-5B6A-49E5-B3CB-6C927392F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7389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32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IC et 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1247040" cy="4637112"/>
          </a:xfrm>
        </p:spPr>
        <p:txBody>
          <a:bodyPr>
            <a:norm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IC : Indicateur d’écart sur les coûts</a:t>
            </a:r>
          </a:p>
          <a:p>
            <a:pPr lvl="1">
              <a:buNone/>
            </a:pPr>
            <a:r>
              <a:rPr lang="fr-CA" dirty="0"/>
              <a:t>	IC  = CRTR / CBTR</a:t>
            </a:r>
          </a:p>
          <a:p>
            <a:pPr lvl="1">
              <a:buNone/>
            </a:pPr>
            <a:r>
              <a:rPr lang="fr-CA" dirty="0"/>
              <a:t>	IC</a:t>
            </a:r>
            <a:r>
              <a:rPr lang="fr-CA" baseline="-25000" dirty="0"/>
              <a:t>3</a:t>
            </a:r>
            <a:r>
              <a:rPr lang="fr-CA" dirty="0"/>
              <a:t> = $28000 / $24600</a:t>
            </a:r>
          </a:p>
          <a:p>
            <a:pPr lvl="1">
              <a:buNone/>
            </a:pPr>
            <a:r>
              <a:rPr lang="fr-CA" dirty="0"/>
              <a:t>		</a:t>
            </a:r>
            <a:r>
              <a:rPr lang="fr-CA" sz="1400" dirty="0"/>
              <a:t> </a:t>
            </a:r>
            <a:r>
              <a:rPr lang="fr-CA" dirty="0"/>
              <a:t>= 1,14</a:t>
            </a:r>
          </a:p>
          <a:p>
            <a:pPr lvl="1">
              <a:buNone/>
            </a:pPr>
            <a:endParaRPr lang="fr-CA" dirty="0"/>
          </a:p>
          <a:p>
            <a:r>
              <a:rPr lang="fr-CA" b="1" dirty="0">
                <a:solidFill>
                  <a:schemeClr val="accent1"/>
                </a:solidFill>
              </a:rPr>
              <a:t>IT : Indicateur d’écart temporel</a:t>
            </a:r>
          </a:p>
          <a:p>
            <a:pPr>
              <a:buNone/>
            </a:pPr>
            <a:r>
              <a:rPr lang="fr-CA" sz="2400" dirty="0"/>
              <a:t>	   IT  </a:t>
            </a:r>
            <a:r>
              <a:rPr lang="fr-CA" sz="1200" dirty="0"/>
              <a:t> </a:t>
            </a:r>
            <a:r>
              <a:rPr lang="fr-CA" sz="2400" dirty="0"/>
              <a:t>= CBTP / CBTR</a:t>
            </a:r>
          </a:p>
          <a:p>
            <a:pPr>
              <a:buNone/>
            </a:pPr>
            <a:r>
              <a:rPr lang="fr-CA" sz="2400" dirty="0"/>
              <a:t>     IT</a:t>
            </a:r>
            <a:r>
              <a:rPr lang="fr-CA" sz="2400" baseline="-25000" dirty="0"/>
              <a:t>3</a:t>
            </a:r>
            <a:r>
              <a:rPr lang="fr-CA" sz="2400" dirty="0"/>
              <a:t> </a:t>
            </a:r>
            <a:r>
              <a:rPr lang="fr-CA" sz="1050" dirty="0"/>
              <a:t> </a:t>
            </a:r>
            <a:r>
              <a:rPr lang="fr-CA" sz="2400" dirty="0"/>
              <a:t>= $47000 / $24600</a:t>
            </a:r>
          </a:p>
          <a:p>
            <a:pPr>
              <a:buNone/>
            </a:pPr>
            <a:r>
              <a:rPr lang="fr-CA" sz="2400" dirty="0"/>
              <a:t>        	</a:t>
            </a:r>
            <a:r>
              <a:rPr lang="fr-CA" sz="800" dirty="0"/>
              <a:t> </a:t>
            </a:r>
            <a:r>
              <a:rPr lang="fr-CA" sz="2400" dirty="0"/>
              <a:t>= 1,91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15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149F2577-97A5-454A-8B84-23B2B007B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563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71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ERCP et ERDP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1247040" cy="4637112"/>
          </a:xfrm>
        </p:spPr>
        <p:txBody>
          <a:bodyPr>
            <a:norm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ERCP: Estimation révisée du coût du projet</a:t>
            </a:r>
          </a:p>
          <a:p>
            <a:pPr lvl="1">
              <a:buNone/>
            </a:pPr>
            <a:r>
              <a:rPr lang="fr-CA" dirty="0"/>
              <a:t>ERCP  </a:t>
            </a:r>
            <a:r>
              <a:rPr lang="fr-CA" sz="1000" dirty="0"/>
              <a:t> </a:t>
            </a:r>
            <a:r>
              <a:rPr lang="fr-CA" dirty="0"/>
              <a:t>= (Budget initial) X IC</a:t>
            </a:r>
          </a:p>
          <a:p>
            <a:pPr lvl="1">
              <a:buNone/>
            </a:pPr>
            <a:r>
              <a:rPr lang="fr-CA" dirty="0"/>
              <a:t>ERCP</a:t>
            </a:r>
            <a:r>
              <a:rPr lang="fr-CA" baseline="-25000" dirty="0"/>
              <a:t>3</a:t>
            </a:r>
            <a:r>
              <a:rPr lang="fr-CA" dirty="0"/>
              <a:t> = $95000 X 1,14</a:t>
            </a:r>
          </a:p>
          <a:p>
            <a:pPr lvl="1">
              <a:buNone/>
            </a:pPr>
            <a:r>
              <a:rPr lang="fr-CA" dirty="0"/>
              <a:t>		     = $108300</a:t>
            </a:r>
          </a:p>
          <a:p>
            <a:pPr lvl="1">
              <a:buNone/>
            </a:pPr>
            <a:endParaRPr lang="fr-CA" sz="2200" dirty="0"/>
          </a:p>
          <a:p>
            <a:r>
              <a:rPr lang="fr-CA" b="1" dirty="0">
                <a:solidFill>
                  <a:schemeClr val="accent1"/>
                </a:solidFill>
              </a:rPr>
              <a:t>ERDP: Estimation révisée de la durée du projet</a:t>
            </a:r>
          </a:p>
          <a:p>
            <a:pPr lvl="1">
              <a:buNone/>
            </a:pPr>
            <a:r>
              <a:rPr lang="fr-CA" dirty="0"/>
              <a:t>ERDP  </a:t>
            </a:r>
            <a:r>
              <a:rPr lang="fr-CA" sz="1200" dirty="0"/>
              <a:t> </a:t>
            </a:r>
            <a:r>
              <a:rPr lang="fr-CA" dirty="0"/>
              <a:t>= (Durée initiale) X IT</a:t>
            </a:r>
          </a:p>
          <a:p>
            <a:pPr lvl="1">
              <a:buNone/>
            </a:pPr>
            <a:r>
              <a:rPr lang="fr-CA" dirty="0"/>
              <a:t>ERDP</a:t>
            </a:r>
            <a:r>
              <a:rPr lang="fr-CA" baseline="-25000" dirty="0"/>
              <a:t>3</a:t>
            </a:r>
            <a:r>
              <a:rPr lang="fr-CA" dirty="0"/>
              <a:t> = 6 X 1,91</a:t>
            </a:r>
          </a:p>
          <a:p>
            <a:pPr lvl="1">
              <a:buNone/>
            </a:pPr>
            <a:r>
              <a:rPr lang="fr-CA" dirty="0"/>
              <a:t>		     = 11,46 mois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16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E7C80996-7329-4B2E-92F2-568605616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1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Représentation graphique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17</a:t>
            </a:fld>
            <a:endParaRPr lang="en-US" dirty="0">
              <a:latin typeface="+mn-lt"/>
            </a:endParaRPr>
          </a:p>
        </p:txBody>
      </p:sp>
      <p:pic>
        <p:nvPicPr>
          <p:cNvPr id="6" name="Picture 4" descr="avant2">
            <a:extLst>
              <a:ext uri="{FF2B5EF4-FFF2-40B4-BE49-F238E27FC236}">
                <a16:creationId xmlns:a16="http://schemas.microsoft.com/office/drawing/2014/main" id="{570DD160-DFC4-425F-816F-9D4033D6E0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r="15653" b="53995"/>
          <a:stretch/>
        </p:blipFill>
        <p:spPr bwMode="auto">
          <a:xfrm>
            <a:off x="1487488" y="1988840"/>
            <a:ext cx="856308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9A2F2B-2F60-4727-9DA3-5A000F01C617}"/>
              </a:ext>
            </a:extLst>
          </p:cNvPr>
          <p:cNvSpPr/>
          <p:nvPr/>
        </p:nvSpPr>
        <p:spPr>
          <a:xfrm>
            <a:off x="2255574" y="2132856"/>
            <a:ext cx="528058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9DA63F0-BCB2-4D58-8090-17C4225B1457}"/>
              </a:ext>
            </a:extLst>
          </p:cNvPr>
          <p:cNvCxnSpPr/>
          <p:nvPr/>
        </p:nvCxnSpPr>
        <p:spPr>
          <a:xfrm flipV="1">
            <a:off x="2783632" y="2132856"/>
            <a:ext cx="0" cy="280831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7D3CF813-93AF-422D-90D0-F99473750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800" y="577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Principes du suivi de l’avancement</a:t>
            </a:r>
          </a:p>
          <a:p>
            <a:endParaRPr lang="fr-CA" b="1" dirty="0"/>
          </a:p>
          <a:p>
            <a:r>
              <a:rPr lang="fr-CA" dirty="0"/>
              <a:t>Causes et divergences</a:t>
            </a:r>
          </a:p>
          <a:p>
            <a:endParaRPr lang="fr-CA" dirty="0"/>
          </a:p>
          <a:p>
            <a:r>
              <a:rPr lang="fr-CA" dirty="0"/>
              <a:t>Valeur acquise, CBTP, CBTR, CRTR</a:t>
            </a:r>
          </a:p>
          <a:p>
            <a:endParaRPr lang="fr-CA" dirty="0"/>
          </a:p>
          <a:p>
            <a:r>
              <a:rPr lang="fr-CA" b="1" dirty="0"/>
              <a:t>Exemple</a:t>
            </a:r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18</a:t>
            </a:fld>
            <a:endParaRPr lang="en-US" dirty="0">
              <a:latin typeface="+mn-lt"/>
            </a:endParaRPr>
          </a:p>
        </p:txBody>
      </p:sp>
      <p:pic>
        <p:nvPicPr>
          <p:cNvPr id="7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B0E593DC-E21B-4F4A-9D0C-0F882566D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627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Planification budgétaire du projet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19</a:t>
            </a:fld>
            <a:endParaRPr lang="en-US" dirty="0">
              <a:latin typeface="+mn-lt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96432B2-8C2F-4A3F-B541-0551F7711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842" y="1524000"/>
            <a:ext cx="8504316" cy="4730051"/>
          </a:xfrm>
          <a:prstGeom prst="rect">
            <a:avLst/>
          </a:prstGeom>
        </p:spPr>
      </p:pic>
      <p:pic>
        <p:nvPicPr>
          <p:cNvPr id="3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B3D2E7F3-C85E-4624-B39B-EDFC3F967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800" y="57218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8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b="1" dirty="0"/>
              <a:t>Principes du suivi de l’avancement</a:t>
            </a:r>
          </a:p>
          <a:p>
            <a:endParaRPr lang="fr-CA" b="1" dirty="0"/>
          </a:p>
          <a:p>
            <a:r>
              <a:rPr lang="fr-CA" dirty="0"/>
              <a:t>Causes et divergences</a:t>
            </a:r>
          </a:p>
          <a:p>
            <a:endParaRPr lang="fr-CA" dirty="0"/>
          </a:p>
          <a:p>
            <a:r>
              <a:rPr lang="fr-CA" dirty="0"/>
              <a:t>Valeur acquise, CBTP, CBTR, CRTR</a:t>
            </a:r>
          </a:p>
          <a:p>
            <a:endParaRPr lang="fr-CA" dirty="0"/>
          </a:p>
          <a:p>
            <a:r>
              <a:rPr lang="fr-CA" dirty="0"/>
              <a:t>Exemple</a:t>
            </a:r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latin typeface="+mn-lt"/>
              </a:rPr>
              <a:t>LOG3900 – INF3995 – </a:t>
            </a:r>
            <a:r>
              <a:rPr lang="fr-CA" dirty="0">
                <a:latin typeface="+mn-lt"/>
              </a:rPr>
              <a:t>Suivi de l’avancement</a:t>
            </a:r>
            <a:endParaRPr lang="en-US" dirty="0">
              <a:latin typeface="+mn-lt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BD1E646A-2AE0-406B-A8A3-29DBBCE2B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4928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4242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Tâches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20</a:t>
            </a:fld>
            <a:endParaRPr lang="en-US" dirty="0">
              <a:latin typeface="+mn-lt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AC0FE7E-48AD-48F3-8F6D-867D199D5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3904" y="1530196"/>
            <a:ext cx="8424192" cy="4707116"/>
          </a:xfrm>
          <a:prstGeom prst="rect">
            <a:avLst/>
          </a:prstGeom>
        </p:spPr>
      </p:pic>
      <p:pic>
        <p:nvPicPr>
          <p:cNvPr id="3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C76B51D0-31E2-411E-81AB-274C3CB2B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4552" y="5719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Coût des tâches au temps 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21</a:t>
            </a:fld>
            <a:endParaRPr lang="en-US" dirty="0">
              <a:latin typeface="+mn-lt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8B7951-2558-4D5F-B026-3A529848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354" y="1552600"/>
            <a:ext cx="10972800" cy="4637112"/>
          </a:xfrm>
        </p:spPr>
        <p:txBody>
          <a:bodyPr/>
          <a:lstStyle/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Coût réel des tâches		= 10 263 $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		Tâches accomplies	=   9 054 $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		Tâches en cours		=   1 209 $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Valeur acquise des tâches	=   9 636 $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		Tâches accomplies	=   8 634 $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		Tâches en cours		=   1 002 $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kern="0" dirty="0">
                <a:solidFill>
                  <a:srgbClr val="000000"/>
                </a:solidFill>
              </a:rPr>
              <a:t>Différence				=    </a:t>
            </a:r>
            <a:r>
              <a:rPr lang="fr-CA" kern="0" dirty="0">
                <a:solidFill>
                  <a:srgbClr val="CC0000"/>
                </a:solidFill>
              </a:rPr>
              <a:t>(627) $</a:t>
            </a: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endParaRPr lang="fr-CA" kern="0" dirty="0">
              <a:solidFill>
                <a:srgbClr val="CC0000"/>
              </a:solidFill>
            </a:endParaRPr>
          </a:p>
          <a:p>
            <a:pPr marL="469900" lvl="0" indent="-469900" algn="ctr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Tx/>
              <a:buNone/>
              <a:defRPr/>
            </a:pPr>
            <a:r>
              <a:rPr lang="fr-CA" b="1" kern="0" dirty="0">
                <a:solidFill>
                  <a:srgbClr val="000000"/>
                </a:solidFill>
              </a:rPr>
              <a:t>Que peut faire le chef de projet ?</a:t>
            </a:r>
          </a:p>
          <a:p>
            <a:endParaRPr lang="fr-CA" dirty="0"/>
          </a:p>
        </p:txBody>
      </p:sp>
      <p:pic>
        <p:nvPicPr>
          <p:cNvPr id="7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834C8AED-8841-497C-8DD3-A3365FB55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3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Replanification des tâches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22</a:t>
            </a:fld>
            <a:endParaRPr lang="en-US" dirty="0">
              <a:latin typeface="+mn-lt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8B7951-2558-4D5F-B026-3A529848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Compression prévue de 542 $</a:t>
            </a:r>
          </a:p>
          <a:p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6E97E1-3243-43E3-A317-6BBCE27F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16" y="1516117"/>
            <a:ext cx="8686767" cy="4103882"/>
          </a:xfrm>
          <a:prstGeom prst="rect">
            <a:avLst/>
          </a:prstGeom>
        </p:spPr>
      </p:pic>
      <p:pic>
        <p:nvPicPr>
          <p:cNvPr id="7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FCA5B6A1-68D9-4690-9E9B-69254C3F5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7467" y="5703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8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Replanification des tâches (2)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23</a:t>
            </a:fld>
            <a:endParaRPr lang="en-US" dirty="0">
              <a:latin typeface="+mn-lt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8B7951-2558-4D5F-B026-3A529848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AA8D56C-E116-45D8-A2DC-3D3F46966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718939"/>
              </p:ext>
            </p:extLst>
          </p:nvPr>
        </p:nvGraphicFramePr>
        <p:xfrm>
          <a:off x="2263519" y="1728216"/>
          <a:ext cx="7672908" cy="49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9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Coût prévu de toutes les tâches	</a:t>
                      </a: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16 852 $</a:t>
                      </a:r>
                      <a:endParaRPr lang="fr-FR" sz="2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r>
                        <a:rPr lang="fr-CA" sz="2800" dirty="0"/>
                        <a:t>Coût budgété initialement</a:t>
                      </a:r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16 768 $</a:t>
                      </a:r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r>
                        <a:rPr lang="fr-CA" sz="2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Dépassement de coût prévu</a:t>
                      </a:r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84 $</a:t>
                      </a:r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r>
                        <a:rPr lang="fr-CA" sz="2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Marge budgétaire</a:t>
                      </a:r>
                      <a:r>
                        <a:rPr lang="fr-CA" sz="28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initiale</a:t>
                      </a:r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3919 $</a:t>
                      </a:r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r>
                        <a:rPr lang="fr-CA" sz="2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Dépassement de coût prévu</a:t>
                      </a:r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84 $</a:t>
                      </a:r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978">
                <a:tc>
                  <a:txBody>
                    <a:bodyPr/>
                    <a:lstStyle/>
                    <a:p>
                      <a:r>
                        <a:rPr lang="fr-CA" sz="2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Marge actualisée</a:t>
                      </a:r>
                      <a:endParaRPr lang="fr-FR" sz="2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CA" sz="2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3835 $</a:t>
                      </a:r>
                      <a:endParaRPr lang="fr-FR" sz="28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23">
                <a:tc>
                  <a:txBody>
                    <a:bodyPr/>
                    <a:lstStyle/>
                    <a:p>
                      <a:endParaRPr lang="fr-FR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23">
                <a:tc>
                  <a:txBody>
                    <a:bodyPr/>
                    <a:lstStyle/>
                    <a:p>
                      <a:endParaRPr lang="fr-FR"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341">
                <a:tc>
                  <a:txBody>
                    <a:bodyPr/>
                    <a:lstStyle/>
                    <a:p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D5840174-8249-4C49-A12D-2699839D9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73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 conclusion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8B7951-2558-4D5F-B026-3A529848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53136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fr-CA" dirty="0"/>
              <a:t>Quelques règles élémentaires du suivi de l’avancement :</a:t>
            </a:r>
          </a:p>
          <a:p>
            <a:pPr>
              <a:lnSpc>
                <a:spcPct val="80000"/>
              </a:lnSpc>
            </a:pPr>
            <a:endParaRPr lang="fr-CA" dirty="0"/>
          </a:p>
          <a:p>
            <a:pPr lvl="1">
              <a:lnSpc>
                <a:spcPct val="80000"/>
              </a:lnSpc>
            </a:pPr>
            <a:r>
              <a:rPr lang="fr-CA" dirty="0"/>
              <a:t>Toujours donner l'heure juste</a:t>
            </a:r>
          </a:p>
          <a:p>
            <a:pPr lvl="1">
              <a:lnSpc>
                <a:spcPct val="80000"/>
              </a:lnSpc>
            </a:pPr>
            <a:endParaRPr lang="fr-CA" dirty="0"/>
          </a:p>
          <a:p>
            <a:pPr lvl="1">
              <a:lnSpc>
                <a:spcPct val="80000"/>
              </a:lnSpc>
            </a:pPr>
            <a:r>
              <a:rPr lang="fr-CA" dirty="0"/>
              <a:t>S'assurer que le coût du contrôle, de l'analyse et de la mise en œuvre demeurent inférieurs aux bénéfices espérés du suivi et du contrôle des ressources</a:t>
            </a:r>
          </a:p>
          <a:p>
            <a:pPr lvl="1">
              <a:lnSpc>
                <a:spcPct val="80000"/>
              </a:lnSpc>
            </a:pPr>
            <a:endParaRPr lang="fr-CA" dirty="0"/>
          </a:p>
          <a:p>
            <a:pPr lvl="1">
              <a:lnSpc>
                <a:spcPct val="80000"/>
              </a:lnSpc>
            </a:pPr>
            <a:r>
              <a:rPr lang="fr-CA" dirty="0"/>
              <a:t>Ne prendre que les informations pertinentes à la maîtrise des ressources et à la qualité du produit</a:t>
            </a:r>
          </a:p>
          <a:p>
            <a:pPr lvl="1">
              <a:lnSpc>
                <a:spcPct val="80000"/>
              </a:lnSpc>
            </a:pPr>
            <a:endParaRPr lang="fr-CA" dirty="0"/>
          </a:p>
          <a:p>
            <a:pPr lvl="1">
              <a:lnSpc>
                <a:spcPct val="80000"/>
              </a:lnSpc>
            </a:pPr>
            <a:r>
              <a:rPr lang="fr-CA" dirty="0"/>
              <a:t>Vérifier que le contrôle et l'analyse se font rapidement pour que les mesures correctives demeurent d'actualité</a:t>
            </a:r>
          </a:p>
          <a:p>
            <a:pPr lvl="1">
              <a:lnSpc>
                <a:spcPct val="80000"/>
              </a:lnSpc>
            </a:pPr>
            <a:endParaRPr lang="fr-CA" dirty="0"/>
          </a:p>
          <a:p>
            <a:pPr lvl="1">
              <a:lnSpc>
                <a:spcPct val="80000"/>
              </a:lnSpc>
            </a:pPr>
            <a:r>
              <a:rPr lang="fr-CA" dirty="0"/>
              <a:t>Organiser le contrôle autour des biens livrables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10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232D2947-019F-45A2-90D8-67738B4F3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60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Principe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37112"/>
          </a:xfrm>
        </p:spPr>
        <p:txBody>
          <a:bodyPr>
            <a:normAutofit/>
          </a:bodyPr>
          <a:lstStyle/>
          <a:p>
            <a:pPr algn="just"/>
            <a:r>
              <a:rPr lang="fr-CA" dirty="0"/>
              <a:t>Le suivi de l’avancement consiste à évaluer la situation </a:t>
            </a:r>
            <a:r>
              <a:rPr lang="fr-CA" b="1" dirty="0"/>
              <a:t>réelle</a:t>
            </a:r>
            <a:r>
              <a:rPr lang="fr-CA" dirty="0"/>
              <a:t> du projet, à la comparer à la situation </a:t>
            </a:r>
            <a:r>
              <a:rPr lang="fr-CA" b="1" dirty="0"/>
              <a:t>prévue</a:t>
            </a:r>
            <a:r>
              <a:rPr lang="fr-CA" dirty="0"/>
              <a:t> au plan d’exécution et à prendre les décisions nécessaires pour corriger la situation, si des écarts sont observés ou prévus</a:t>
            </a:r>
            <a:r>
              <a:rPr lang="fr-CA" baseline="30000" dirty="0"/>
              <a:t>1</a:t>
            </a:r>
            <a:r>
              <a:rPr lang="fr-CA" dirty="0"/>
              <a:t>.</a:t>
            </a:r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>
              <a:buNone/>
            </a:pPr>
            <a:endParaRPr lang="fr-CA" baseline="30000" dirty="0"/>
          </a:p>
          <a:p>
            <a:pPr algn="just"/>
            <a:endParaRPr lang="fr-CA" baseline="300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3</a:t>
            </a:fld>
            <a:endParaRPr lang="en-US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529BA0-6823-4279-ADE9-3D0F4FB9D94A}"/>
              </a:ext>
            </a:extLst>
          </p:cNvPr>
          <p:cNvSpPr txBox="1"/>
          <p:nvPr/>
        </p:nvSpPr>
        <p:spPr>
          <a:xfrm>
            <a:off x="609600" y="4797152"/>
            <a:ext cx="10972800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lvl="0" indent="-182880" fontAlgn="auto"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Pct val="85000"/>
            </a:pPr>
            <a:r>
              <a:rPr lang="en-US" sz="2600" dirty="0">
                <a:solidFill>
                  <a:prstClr val="black"/>
                </a:solidFill>
                <a:latin typeface="Arial"/>
              </a:rPr>
              <a:t>____________</a:t>
            </a:r>
          </a:p>
          <a:p>
            <a:pPr lvl="1" indent="-182880" fontAlgn="auto"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Pct val="85000"/>
            </a:pPr>
            <a:r>
              <a:rPr lang="en-US" baseline="30000" dirty="0">
                <a:solidFill>
                  <a:prstClr val="black"/>
                </a:solidFill>
                <a:latin typeface="Arial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Genest, B.A. et Nguyen, T.H. (1990). </a:t>
            </a:r>
            <a:r>
              <a:rPr lang="en-US" sz="1600" i="1" dirty="0" err="1">
                <a:solidFill>
                  <a:prstClr val="black"/>
                </a:solidFill>
                <a:latin typeface="Arial"/>
              </a:rPr>
              <a:t>Principes</a:t>
            </a:r>
            <a:r>
              <a:rPr lang="en-US" sz="1600" i="1" dirty="0">
                <a:solidFill>
                  <a:prstClr val="black"/>
                </a:solidFill>
                <a:latin typeface="Arial"/>
              </a:rPr>
              <a:t> et techniques de la </a:t>
            </a:r>
            <a:r>
              <a:rPr lang="en-US" sz="1600" i="1" dirty="0" err="1">
                <a:solidFill>
                  <a:prstClr val="black"/>
                </a:solidFill>
                <a:latin typeface="Arial"/>
              </a:rPr>
              <a:t>gestion</a:t>
            </a:r>
            <a:r>
              <a:rPr lang="en-US" sz="1600" i="1" dirty="0">
                <a:solidFill>
                  <a:prstClr val="black"/>
                </a:solidFill>
                <a:latin typeface="Arial"/>
              </a:rPr>
              <a:t> des </a:t>
            </a:r>
            <a:r>
              <a:rPr lang="en-US" sz="1600" i="1" dirty="0" err="1">
                <a:solidFill>
                  <a:prstClr val="black"/>
                </a:solidFill>
                <a:latin typeface="Arial"/>
              </a:rPr>
              <a:t>projets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. Volume 1. Laval, QC:      	Les Éditions Sigma Delta.</a:t>
            </a:r>
          </a:p>
        </p:txBody>
      </p:sp>
      <p:pic>
        <p:nvPicPr>
          <p:cNvPr id="9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ABEBA89D-33C7-48AB-A3F2-221CD3E37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7366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25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Maîtrise des ressources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A" dirty="0"/>
              <a:t>La maîtrise des ressources implique :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Capacité d'expliquer les difficultés rencontrées au plan technique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Capacité d'expliquer les retards et les dépassements de coût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Capacité de proposer des mesures correctives, d'en évaluer les répercussions et de les mettre rapidement en œuvre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Capacité à répondre à des conditions changeantes du milieu (le projet, son environnement)</a:t>
            </a:r>
          </a:p>
          <a:p>
            <a:pPr marL="274320" lvl="1" indent="0">
              <a:lnSpc>
                <a:spcPct val="90000"/>
              </a:lnSpc>
              <a:buNone/>
            </a:pPr>
            <a:endParaRPr lang="fr-CA" sz="2000" dirty="0"/>
          </a:p>
          <a:p>
            <a:pPr>
              <a:lnSpc>
                <a:spcPct val="90000"/>
              </a:lnSpc>
            </a:pPr>
            <a:r>
              <a:rPr lang="fr-CA" dirty="0"/>
              <a:t>Cette capacité demande d'avoir une base de comparaison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C'est la planification du projet</a:t>
            </a:r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algn="just"/>
            <a:endParaRPr lang="fr-CA" baseline="300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8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722DC181-89F5-4EA4-A667-FE0CFA3FB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4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232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Contrôle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A" dirty="0"/>
              <a:t>Activité d'acquisition des informations sur la progression du projet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Ce qui est complet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Les ressources effectivement utilisées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Les dates de début et de fin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Ce qui est en cours : % d'avancement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La date de début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Ressources utilisées : matériaux, équipement, main d'œuvre</a:t>
            </a:r>
          </a:p>
          <a:p>
            <a:pPr marL="548640" lvl="2" indent="0">
              <a:lnSpc>
                <a:spcPct val="90000"/>
              </a:lnSpc>
              <a:buNone/>
            </a:pPr>
            <a:endParaRPr lang="fr-CA" sz="1900" dirty="0"/>
          </a:p>
          <a:p>
            <a:pPr>
              <a:lnSpc>
                <a:spcPct val="90000"/>
              </a:lnSpc>
            </a:pPr>
            <a:r>
              <a:rPr lang="fr-CA" dirty="0"/>
              <a:t>Questions fréquentes: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Quoi documenter ?  À quelle fréquence ?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Quels sont les problèmes rencontrés ?</a:t>
            </a:r>
            <a:endParaRPr lang="fr-CA" sz="2800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algn="just"/>
            <a:endParaRPr lang="fr-CA" baseline="300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7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45DFCEB2-DFAB-4DF2-B925-114D1EDC7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03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471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Survol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Principes du suivi de l’avancement</a:t>
            </a:r>
          </a:p>
          <a:p>
            <a:endParaRPr lang="fr-CA" b="1" dirty="0"/>
          </a:p>
          <a:p>
            <a:r>
              <a:rPr lang="fr-CA" b="1" dirty="0"/>
              <a:t>Causes et divergences</a:t>
            </a:r>
          </a:p>
          <a:p>
            <a:endParaRPr lang="fr-CA" dirty="0"/>
          </a:p>
          <a:p>
            <a:r>
              <a:rPr lang="fr-CA" dirty="0"/>
              <a:t>Valeur acquise, CBTP, CBTR, CRTR</a:t>
            </a:r>
          </a:p>
          <a:p>
            <a:endParaRPr lang="fr-CA" dirty="0"/>
          </a:p>
          <a:p>
            <a:r>
              <a:rPr lang="fr-CA" dirty="0"/>
              <a:t>Exemple</a:t>
            </a:r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CFEC368-1D7A-4F81-ABF6-AE0E36BAF64C}" type="slidenum">
              <a:rPr lang="en-US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674D9F7C-F4D5-4CD7-A252-B6F94715A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805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14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Analyse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CA" dirty="0"/>
              <a:t>But : vérifier si la situation actuelle est telle que prévue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Compilation des informations recueillies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Calcul des coûts effectivement engagés et déboursés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Validation de l'estimation du % d'avancement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Nature exacte des problèmes rencontrés (recherche des causes)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Analyse prévisionnelle - valeur acquise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Comparaison avec la situation prévue</a:t>
            </a:r>
          </a:p>
          <a:p>
            <a:pPr lvl="1">
              <a:lnSpc>
                <a:spcPct val="90000"/>
              </a:lnSpc>
            </a:pPr>
            <a:r>
              <a:rPr lang="fr-CA" dirty="0"/>
              <a:t>Sélection de mesures correctives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Proposition et analyse de l'effet de mesures correctives</a:t>
            </a:r>
          </a:p>
          <a:p>
            <a:pPr lvl="2">
              <a:lnSpc>
                <a:spcPct val="90000"/>
              </a:lnSpc>
            </a:pPr>
            <a:r>
              <a:rPr lang="fr-CA" dirty="0"/>
              <a:t>Recommandations</a:t>
            </a:r>
          </a:p>
          <a:p>
            <a:pPr marL="0" indent="0" algn="just">
              <a:buNone/>
            </a:pPr>
            <a:endParaRPr lang="fr-CA" baseline="30000" dirty="0"/>
          </a:p>
          <a:p>
            <a:pPr marL="0" indent="0" algn="just">
              <a:buNone/>
            </a:pPr>
            <a:endParaRPr lang="fr-CA" baseline="30000" dirty="0"/>
          </a:p>
          <a:p>
            <a:pPr algn="just"/>
            <a:endParaRPr lang="fr-CA" baseline="300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7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2887D0B5-CE2A-4534-90CD-BFF7DA4A8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517" y="5703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4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techniques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CA" dirty="0"/>
              <a:t>Occurrence d'un problème technique imprévu</a:t>
            </a:r>
          </a:p>
          <a:p>
            <a:pPr>
              <a:lnSpc>
                <a:spcPct val="80000"/>
              </a:lnSpc>
            </a:pPr>
            <a:endParaRPr lang="fr-CA" dirty="0"/>
          </a:p>
          <a:p>
            <a:pPr>
              <a:lnSpc>
                <a:spcPct val="80000"/>
              </a:lnSpc>
            </a:pPr>
            <a:r>
              <a:rPr lang="fr-CA" dirty="0"/>
              <a:t>Difficultés techniques majeures dont la mise en relation de diverses composantes</a:t>
            </a:r>
          </a:p>
          <a:p>
            <a:pPr>
              <a:lnSpc>
                <a:spcPct val="80000"/>
              </a:lnSpc>
            </a:pPr>
            <a:endParaRPr lang="fr-CA" dirty="0"/>
          </a:p>
          <a:p>
            <a:pPr>
              <a:lnSpc>
                <a:spcPct val="80000"/>
              </a:lnSpc>
            </a:pPr>
            <a:r>
              <a:rPr lang="fr-CA" b="1" dirty="0"/>
              <a:t>Changement imposé par le client</a:t>
            </a:r>
            <a:r>
              <a:rPr lang="fr-CA" dirty="0"/>
              <a:t> (très fréquent en logiciel)</a:t>
            </a:r>
          </a:p>
          <a:p>
            <a:pPr>
              <a:lnSpc>
                <a:spcPct val="80000"/>
              </a:lnSpc>
            </a:pPr>
            <a:endParaRPr lang="fr-CA" dirty="0"/>
          </a:p>
          <a:p>
            <a:pPr>
              <a:lnSpc>
                <a:spcPct val="80000"/>
              </a:lnSpc>
            </a:pPr>
            <a:r>
              <a:rPr lang="fr-CA" dirty="0"/>
              <a:t>Révision des spécifications techniques</a:t>
            </a:r>
          </a:p>
          <a:p>
            <a:pPr>
              <a:lnSpc>
                <a:spcPct val="80000"/>
              </a:lnSpc>
            </a:pPr>
            <a:endParaRPr lang="fr-CA" dirty="0"/>
          </a:p>
          <a:p>
            <a:pPr>
              <a:lnSpc>
                <a:spcPct val="80000"/>
              </a:lnSpc>
            </a:pPr>
            <a:r>
              <a:rPr lang="fr-CA" dirty="0"/>
              <a:t>Problème de fiabilité dans les matériaux, les équipements achetés</a:t>
            </a:r>
          </a:p>
          <a:p>
            <a:pPr marL="0" indent="0" algn="just">
              <a:buNone/>
            </a:pPr>
            <a:endParaRPr lang="fr-CA" baseline="30000" dirty="0"/>
          </a:p>
          <a:p>
            <a:pPr algn="just"/>
            <a:endParaRPr lang="fr-CA" baseline="30000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A8F8DE8B-7A60-4DDF-B10C-37EEDE42F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325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35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budgétaires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40560"/>
          </a:xfrm>
        </p:spPr>
        <p:txBody>
          <a:bodyPr>
            <a:normAutofit lnSpcReduction="10000"/>
          </a:bodyPr>
          <a:lstStyle/>
          <a:p>
            <a:r>
              <a:rPr lang="fr-CA" dirty="0"/>
              <a:t>Difficultés de financement</a:t>
            </a:r>
          </a:p>
          <a:p>
            <a:endParaRPr lang="fr-CA" sz="2400" dirty="0"/>
          </a:p>
          <a:p>
            <a:r>
              <a:rPr lang="fr-CA" dirty="0"/>
              <a:t>Difficultés techniques imposant l’utilisation de plus de ressources humaines ou d’équipement</a:t>
            </a:r>
          </a:p>
          <a:p>
            <a:endParaRPr lang="fr-CA" sz="2400" dirty="0"/>
          </a:p>
          <a:p>
            <a:r>
              <a:rPr lang="fr-CA" dirty="0"/>
              <a:t>Majoration des coûts des matériaux, de la main-d'œuvre, de l’énergie, etc.</a:t>
            </a:r>
          </a:p>
          <a:p>
            <a:endParaRPr lang="fr-CA" sz="2400" dirty="0"/>
          </a:p>
          <a:p>
            <a:r>
              <a:rPr lang="fr-CA" dirty="0"/>
              <a:t>Surveillance (</a:t>
            </a:r>
            <a:r>
              <a:rPr lang="fr-CA" i="1" dirty="0"/>
              <a:t>monitoring</a:t>
            </a:r>
            <a:r>
              <a:rPr lang="fr-CA" dirty="0"/>
              <a:t>) erronée</a:t>
            </a:r>
          </a:p>
          <a:p>
            <a:endParaRPr lang="fr-CA" sz="2400" dirty="0"/>
          </a:p>
          <a:p>
            <a:r>
              <a:rPr lang="fr-CA" dirty="0"/>
              <a:t>Estimation initiale incorrecte</a:t>
            </a:r>
            <a:endParaRPr lang="fr-CA" baseline="30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LOG3900 – INF3995 – Suivi de l’avancement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>
                <a:latin typeface="+mn-lt"/>
              </a:rPr>
              <a:pPr algn="r"/>
              <a:t>9</a:t>
            </a:fld>
            <a:endParaRPr lang="en-US" dirty="0">
              <a:latin typeface="+mn-lt"/>
            </a:endParaRPr>
          </a:p>
        </p:txBody>
      </p:sp>
      <p:pic>
        <p:nvPicPr>
          <p:cNvPr id="6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E8357FC4-544E-4989-992C-1B92E7296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676" y="5724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2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4007</TotalTime>
  <Words>1262</Words>
  <Application>Microsoft Office PowerPoint</Application>
  <PresentationFormat>Widescreen</PresentationFormat>
  <Paragraphs>274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Verdana</vt:lpstr>
      <vt:lpstr>Wingdings</vt:lpstr>
      <vt:lpstr>Clarté</vt:lpstr>
      <vt:lpstr>LOG3900 PROJET D’ÉVOLUTION  D’UN LOGICIEL  VOLET GESTION DE PROJET SUIVI DE L’AVANCEMENT</vt:lpstr>
      <vt:lpstr>Survol</vt:lpstr>
      <vt:lpstr>Principe</vt:lpstr>
      <vt:lpstr>Maîtrise des ressources</vt:lpstr>
      <vt:lpstr>Contrôle du projet</vt:lpstr>
      <vt:lpstr>Survol</vt:lpstr>
      <vt:lpstr>Analyse</vt:lpstr>
      <vt:lpstr>Difficultés techniques</vt:lpstr>
      <vt:lpstr>Difficultés budgétaires</vt:lpstr>
      <vt:lpstr>Difficultés reliées à l’échéancier</vt:lpstr>
      <vt:lpstr>Survol</vt:lpstr>
      <vt:lpstr>CBTP et CRTR</vt:lpstr>
      <vt:lpstr>CBTR</vt:lpstr>
      <vt:lpstr>VC et VE</vt:lpstr>
      <vt:lpstr>IC et IT</vt:lpstr>
      <vt:lpstr>ERCP et ERDP</vt:lpstr>
      <vt:lpstr>Représentation graphique</vt:lpstr>
      <vt:lpstr>Survol</vt:lpstr>
      <vt:lpstr>Planification budgétaire du projet</vt:lpstr>
      <vt:lpstr>Tâches</vt:lpstr>
      <vt:lpstr>Coût des tâches au temps t</vt:lpstr>
      <vt:lpstr>Replanification des tâches</vt:lpstr>
      <vt:lpstr>Replanification des tâches (2)</vt:lpstr>
      <vt:lpstr>En conclusion</vt:lpstr>
    </vt:vector>
  </TitlesOfParts>
  <Company>Consultant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LOG3900</dc:title>
  <dc:creator>Olivier Gendreau</dc:creator>
  <cp:lastModifiedBy>word2</cp:lastModifiedBy>
  <cp:revision>139</cp:revision>
  <dcterms:created xsi:type="dcterms:W3CDTF">2006-08-25T13:25:19Z</dcterms:created>
  <dcterms:modified xsi:type="dcterms:W3CDTF">2021-01-25T18:27:36Z</dcterms:modified>
</cp:coreProperties>
</file>